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9" r:id="rId1"/>
    <p:sldMasterId id="2147484919" r:id="rId2"/>
    <p:sldMasterId id="2147484977" r:id="rId3"/>
    <p:sldMasterId id="2147484985" r:id="rId4"/>
    <p:sldMasterId id="2147484991" r:id="rId5"/>
    <p:sldMasterId id="2147485003" r:id="rId6"/>
  </p:sldMasterIdLst>
  <p:notesMasterIdLst>
    <p:notesMasterId r:id="rId44"/>
  </p:notesMasterIdLst>
  <p:handoutMasterIdLst>
    <p:handoutMasterId r:id="rId45"/>
  </p:handoutMasterIdLst>
  <p:sldIdLst>
    <p:sldId id="1764" r:id="rId7"/>
    <p:sldId id="1779" r:id="rId8"/>
    <p:sldId id="1780" r:id="rId9"/>
    <p:sldId id="1786" r:id="rId10"/>
    <p:sldId id="1768" r:id="rId11"/>
    <p:sldId id="1854" r:id="rId12"/>
    <p:sldId id="1784" r:id="rId13"/>
    <p:sldId id="1783" r:id="rId14"/>
    <p:sldId id="1824" r:id="rId15"/>
    <p:sldId id="1769" r:id="rId16"/>
    <p:sldId id="1770" r:id="rId17"/>
    <p:sldId id="1773" r:id="rId18"/>
    <p:sldId id="1774" r:id="rId19"/>
    <p:sldId id="1857" r:id="rId20"/>
    <p:sldId id="1777" r:id="rId21"/>
    <p:sldId id="1797" r:id="rId22"/>
    <p:sldId id="1776" r:id="rId23"/>
    <p:sldId id="1825" r:id="rId24"/>
    <p:sldId id="1843" r:id="rId25"/>
    <p:sldId id="1840" r:id="rId26"/>
    <p:sldId id="1853" r:id="rId27"/>
    <p:sldId id="1851" r:id="rId28"/>
    <p:sldId id="1852" r:id="rId29"/>
    <p:sldId id="1803" r:id="rId30"/>
    <p:sldId id="1829" r:id="rId31"/>
    <p:sldId id="1856" r:id="rId32"/>
    <p:sldId id="1832" r:id="rId33"/>
    <p:sldId id="1830" r:id="rId34"/>
    <p:sldId id="1839" r:id="rId35"/>
    <p:sldId id="1855" r:id="rId36"/>
    <p:sldId id="1805" r:id="rId37"/>
    <p:sldId id="1846" r:id="rId38"/>
    <p:sldId id="1859" r:id="rId39"/>
    <p:sldId id="1860" r:id="rId40"/>
    <p:sldId id="1861" r:id="rId41"/>
    <p:sldId id="1792" r:id="rId42"/>
    <p:sldId id="1844" r:id="rId43"/>
  </p:sldIdLst>
  <p:sldSz cx="9144000" cy="6858000" type="screen4x3"/>
  <p:notesSz cx="6858000" cy="9144000"/>
  <p:defaultTextStyle>
    <a:defPPr>
      <a:defRPr lang="zh-CN"/>
    </a:defPPr>
    <a:lvl1pPr algn="l" rtl="0" fontAlgn="base">
      <a:spcBef>
        <a:spcPct val="0"/>
      </a:spcBef>
      <a:spcAft>
        <a:spcPct val="0"/>
      </a:spcAft>
      <a:defRPr sz="2400" b="1" kern="1200">
        <a:solidFill>
          <a:srgbClr val="CCECFF"/>
        </a:solidFill>
        <a:latin typeface="Arial" pitchFamily="34" charset="0"/>
        <a:ea typeface="宋体" pitchFamily="2" charset="-122"/>
        <a:cs typeface="+mn-cs"/>
      </a:defRPr>
    </a:lvl1pPr>
    <a:lvl2pPr marL="457200" algn="l" rtl="0" fontAlgn="base">
      <a:spcBef>
        <a:spcPct val="0"/>
      </a:spcBef>
      <a:spcAft>
        <a:spcPct val="0"/>
      </a:spcAft>
      <a:defRPr sz="2400" b="1" kern="1200">
        <a:solidFill>
          <a:srgbClr val="CCECFF"/>
        </a:solidFill>
        <a:latin typeface="Arial" pitchFamily="34" charset="0"/>
        <a:ea typeface="宋体" pitchFamily="2" charset="-122"/>
        <a:cs typeface="+mn-cs"/>
      </a:defRPr>
    </a:lvl2pPr>
    <a:lvl3pPr marL="914400" algn="l" rtl="0" fontAlgn="base">
      <a:spcBef>
        <a:spcPct val="0"/>
      </a:spcBef>
      <a:spcAft>
        <a:spcPct val="0"/>
      </a:spcAft>
      <a:defRPr sz="2400" b="1" kern="1200">
        <a:solidFill>
          <a:srgbClr val="CCECFF"/>
        </a:solidFill>
        <a:latin typeface="Arial" pitchFamily="34" charset="0"/>
        <a:ea typeface="宋体" pitchFamily="2" charset="-122"/>
        <a:cs typeface="+mn-cs"/>
      </a:defRPr>
    </a:lvl3pPr>
    <a:lvl4pPr marL="1371600" algn="l" rtl="0" fontAlgn="base">
      <a:spcBef>
        <a:spcPct val="0"/>
      </a:spcBef>
      <a:spcAft>
        <a:spcPct val="0"/>
      </a:spcAft>
      <a:defRPr sz="2400" b="1" kern="1200">
        <a:solidFill>
          <a:srgbClr val="CCECFF"/>
        </a:solidFill>
        <a:latin typeface="Arial" pitchFamily="34" charset="0"/>
        <a:ea typeface="宋体" pitchFamily="2" charset="-122"/>
        <a:cs typeface="+mn-cs"/>
      </a:defRPr>
    </a:lvl4pPr>
    <a:lvl5pPr marL="1828800" algn="l" rtl="0" fontAlgn="base">
      <a:spcBef>
        <a:spcPct val="0"/>
      </a:spcBef>
      <a:spcAft>
        <a:spcPct val="0"/>
      </a:spcAft>
      <a:defRPr sz="2400" b="1" kern="1200">
        <a:solidFill>
          <a:srgbClr val="CCECFF"/>
        </a:solidFill>
        <a:latin typeface="Arial" pitchFamily="34" charset="0"/>
        <a:ea typeface="宋体" pitchFamily="2" charset="-122"/>
        <a:cs typeface="+mn-cs"/>
      </a:defRPr>
    </a:lvl5pPr>
    <a:lvl6pPr marL="2286000" algn="l" defTabSz="914400" rtl="0" eaLnBrk="1" latinLnBrk="0" hangingPunct="1">
      <a:defRPr sz="2400" b="1" kern="1200">
        <a:solidFill>
          <a:srgbClr val="CCECFF"/>
        </a:solidFill>
        <a:latin typeface="Arial" pitchFamily="34" charset="0"/>
        <a:ea typeface="宋体" pitchFamily="2" charset="-122"/>
        <a:cs typeface="+mn-cs"/>
      </a:defRPr>
    </a:lvl6pPr>
    <a:lvl7pPr marL="2743200" algn="l" defTabSz="914400" rtl="0" eaLnBrk="1" latinLnBrk="0" hangingPunct="1">
      <a:defRPr sz="2400" b="1" kern="1200">
        <a:solidFill>
          <a:srgbClr val="CCECFF"/>
        </a:solidFill>
        <a:latin typeface="Arial" pitchFamily="34" charset="0"/>
        <a:ea typeface="宋体" pitchFamily="2" charset="-122"/>
        <a:cs typeface="+mn-cs"/>
      </a:defRPr>
    </a:lvl7pPr>
    <a:lvl8pPr marL="3200400" algn="l" defTabSz="914400" rtl="0" eaLnBrk="1" latinLnBrk="0" hangingPunct="1">
      <a:defRPr sz="2400" b="1" kern="1200">
        <a:solidFill>
          <a:srgbClr val="CCECFF"/>
        </a:solidFill>
        <a:latin typeface="Arial" pitchFamily="34" charset="0"/>
        <a:ea typeface="宋体" pitchFamily="2" charset="-122"/>
        <a:cs typeface="+mn-cs"/>
      </a:defRPr>
    </a:lvl8pPr>
    <a:lvl9pPr marL="3657600" algn="l" defTabSz="914400" rtl="0" eaLnBrk="1" latinLnBrk="0" hangingPunct="1">
      <a:defRPr sz="2400" b="1" kern="1200">
        <a:solidFill>
          <a:srgbClr val="CCECFF"/>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a:srgbClr val="FFFF66"/>
    <a:srgbClr val="240678"/>
    <a:srgbClr val="00FF99"/>
    <a:srgbClr val="191966"/>
    <a:srgbClr val="2D0797"/>
    <a:srgbClr val="333399"/>
    <a:srgbClr val="FFFF00"/>
    <a:srgbClr val="FF66F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中度样式 1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主题样式 2 - 强调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p:restoredLeft sz="19572" autoAdjust="0"/>
    <p:restoredTop sz="98261" autoAdjust="0"/>
  </p:normalViewPr>
  <p:slideViewPr>
    <p:cSldViewPr>
      <p:cViewPr>
        <p:scale>
          <a:sx n="70" d="100"/>
          <a:sy n="70" d="100"/>
        </p:scale>
        <p:origin x="-1292" y="-63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p:cViewPr varScale="1">
        <p:scale>
          <a:sx n="47" d="100"/>
          <a:sy n="47" d="100"/>
        </p:scale>
        <p:origin x="1657" y="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715834205556101"/>
          <c:y val="9.3187267324185002E-2"/>
          <c:w val="0.81626548073605798"/>
          <c:h val="0.81304206047580596"/>
        </c:manualLayout>
      </c:layout>
      <c:barChart>
        <c:barDir val="col"/>
        <c:grouping val="clustered"/>
        <c:varyColors val="0"/>
        <c:ser>
          <c:idx val="0"/>
          <c:order val="0"/>
          <c:tx>
            <c:strRef>
              <c:f>Sheet1!$A$2</c:f>
              <c:strCache>
                <c:ptCount val="1"/>
                <c:pt idx="0">
                  <c:v>全部</c:v>
                </c:pt>
              </c:strCache>
            </c:strRef>
          </c:tx>
          <c:spPr>
            <a:solidFill>
              <a:srgbClr val="FFFF99"/>
            </a:solidFill>
          </c:spPr>
          <c:invertIfNegative val="0"/>
          <c:dPt>
            <c:idx val="0"/>
            <c:invertIfNegative val="0"/>
            <c:bubble3D val="0"/>
            <c:spPr>
              <a:solidFill>
                <a:srgbClr val="00FF99"/>
              </a:solidFill>
            </c:spPr>
          </c:dPt>
          <c:dPt>
            <c:idx val="1"/>
            <c:invertIfNegative val="0"/>
            <c:bubble3D val="0"/>
            <c:spPr>
              <a:solidFill>
                <a:srgbClr val="00FF99"/>
              </a:solidFill>
            </c:spPr>
          </c:dPt>
          <c:dPt>
            <c:idx val="2"/>
            <c:invertIfNegative val="0"/>
            <c:bubble3D val="0"/>
            <c:spPr>
              <a:solidFill>
                <a:srgbClr val="00FF99"/>
              </a:solidFill>
            </c:spPr>
          </c:dPt>
          <c:dPt>
            <c:idx val="3"/>
            <c:invertIfNegative val="0"/>
            <c:bubble3D val="0"/>
            <c:spPr>
              <a:solidFill>
                <a:srgbClr val="00FF99"/>
              </a:solidFill>
            </c:spPr>
          </c:dPt>
          <c:dPt>
            <c:idx val="4"/>
            <c:invertIfNegative val="0"/>
            <c:bubble3D val="0"/>
            <c:spPr>
              <a:solidFill>
                <a:srgbClr val="00FF99"/>
              </a:solidFill>
            </c:spPr>
          </c:dPt>
          <c:dLbls>
            <c:txPr>
              <a:bodyPr/>
              <a:lstStyle/>
              <a:p>
                <a:pPr>
                  <a:defRPr sz="1800" b="1">
                    <a:latin typeface="+mn-lt"/>
                  </a:defRPr>
                </a:pPr>
                <a:endParaRPr lang="zh-CN"/>
              </a:p>
            </c:txPr>
            <c:showLegendKey val="0"/>
            <c:showVal val="1"/>
            <c:showCatName val="0"/>
            <c:showSerName val="0"/>
            <c:showPercent val="0"/>
            <c:showBubbleSize val="0"/>
            <c:showLeaderLines val="0"/>
          </c:dLbls>
          <c:cat>
            <c:strRef>
              <c:f>Sheet1!$B$1:$F$1</c:f>
              <c:strCache>
                <c:ptCount val="5"/>
                <c:pt idx="0">
                  <c:v>2009</c:v>
                </c:pt>
                <c:pt idx="1">
                  <c:v>2010</c:v>
                </c:pt>
                <c:pt idx="2">
                  <c:v>2011</c:v>
                </c:pt>
                <c:pt idx="3">
                  <c:v>2015</c:v>
                </c:pt>
                <c:pt idx="4">
                  <c:v>2020</c:v>
                </c:pt>
              </c:strCache>
            </c:strRef>
          </c:cat>
          <c:val>
            <c:numRef>
              <c:f>Sheet1!$B$2:$F$2</c:f>
              <c:numCache>
                <c:formatCode>0.0_ </c:formatCode>
                <c:ptCount val="5"/>
                <c:pt idx="0">
                  <c:v>0.8</c:v>
                </c:pt>
                <c:pt idx="1">
                  <c:v>1.2</c:v>
                </c:pt>
                <c:pt idx="2" formatCode="General">
                  <c:v>1.8</c:v>
                </c:pt>
                <c:pt idx="3" formatCode="General">
                  <c:v>7.9</c:v>
                </c:pt>
                <c:pt idx="4" formatCode="General">
                  <c:v>35</c:v>
                </c:pt>
              </c:numCache>
            </c:numRef>
          </c:val>
        </c:ser>
        <c:dLbls>
          <c:showLegendKey val="0"/>
          <c:showVal val="0"/>
          <c:showCatName val="0"/>
          <c:showSerName val="0"/>
          <c:showPercent val="0"/>
          <c:showBubbleSize val="0"/>
        </c:dLbls>
        <c:gapWidth val="150"/>
        <c:axId val="150188416"/>
        <c:axId val="150189952"/>
      </c:barChart>
      <c:catAx>
        <c:axId val="150188416"/>
        <c:scaling>
          <c:orientation val="minMax"/>
        </c:scaling>
        <c:delete val="0"/>
        <c:axPos val="b"/>
        <c:numFmt formatCode="General" sourceLinked="1"/>
        <c:majorTickMark val="out"/>
        <c:minorTickMark val="none"/>
        <c:tickLblPos val="nextTo"/>
        <c:spPr>
          <a:ln>
            <a:solidFill>
              <a:schemeClr val="bg1"/>
            </a:solidFill>
          </a:ln>
        </c:spPr>
        <c:txPr>
          <a:bodyPr/>
          <a:lstStyle/>
          <a:p>
            <a:pPr>
              <a:defRPr sz="1800" b="1">
                <a:latin typeface="+mn-lt"/>
                <a:ea typeface="楷体" panose="02010609060101010101" pitchFamily="49" charset="-122"/>
              </a:defRPr>
            </a:pPr>
            <a:endParaRPr lang="zh-CN"/>
          </a:p>
        </c:txPr>
        <c:crossAx val="150189952"/>
        <c:crosses val="autoZero"/>
        <c:auto val="1"/>
        <c:lblAlgn val="ctr"/>
        <c:lblOffset val="100"/>
        <c:noMultiLvlLbl val="0"/>
      </c:catAx>
      <c:valAx>
        <c:axId val="150189952"/>
        <c:scaling>
          <c:orientation val="minMax"/>
        </c:scaling>
        <c:delete val="0"/>
        <c:axPos val="l"/>
        <c:numFmt formatCode="0.0_ " sourceLinked="1"/>
        <c:majorTickMark val="out"/>
        <c:minorTickMark val="none"/>
        <c:tickLblPos val="nextTo"/>
        <c:spPr>
          <a:ln>
            <a:solidFill>
              <a:schemeClr val="bg1"/>
            </a:solidFill>
          </a:ln>
        </c:spPr>
        <c:txPr>
          <a:bodyPr/>
          <a:lstStyle/>
          <a:p>
            <a:pPr>
              <a:defRPr sz="1800" b="1">
                <a:latin typeface="+mn-lt"/>
              </a:defRPr>
            </a:pPr>
            <a:endParaRPr lang="zh-CN"/>
          </a:p>
        </c:txPr>
        <c:crossAx val="150188416"/>
        <c:crosses val="autoZero"/>
        <c:crossBetween val="between"/>
        <c:majorUnit val="8"/>
      </c:valAx>
      <c:spPr>
        <a:noFill/>
        <a:ln w="25404">
          <a:noFill/>
        </a:ln>
      </c:spPr>
    </c:plotArea>
    <c:plotVisOnly val="1"/>
    <c:dispBlanksAs val="gap"/>
    <c:showDLblsOverMax val="0"/>
  </c:chart>
  <c:txPr>
    <a:bodyPr/>
    <a:lstStyle/>
    <a:p>
      <a:pPr>
        <a:defRPr sz="1800">
          <a:solidFill>
            <a:schemeClr val="bg1"/>
          </a:solidFill>
        </a:defRPr>
      </a:pPr>
      <a:endParaRPr lang="zh-CN"/>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ea typeface="黑体" pitchFamily="49"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hangingPunct="1">
              <a:defRPr sz="1200">
                <a:ea typeface="黑体" pitchFamily="49" charset="-122"/>
              </a:defRPr>
            </a:lvl1pPr>
          </a:lstStyle>
          <a:p>
            <a:pPr>
              <a:defRPr/>
            </a:pPr>
            <a:fld id="{CFB721AC-F7C9-4CFF-BAFA-57F26A4DE546}" type="datetimeFigureOut">
              <a:rPr lang="zh-CN" altLang="en-US"/>
              <a:pPr>
                <a:defRPr/>
              </a:pPr>
              <a:t>2015/5/7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hangingPunct="1">
              <a:defRPr sz="1200">
                <a:ea typeface="黑体" pitchFamily="49"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黑体" panose="02010609060101010101" pitchFamily="49" charset="-122"/>
              </a:defRPr>
            </a:lvl1pPr>
          </a:lstStyle>
          <a:p>
            <a:pPr>
              <a:defRPr/>
            </a:pPr>
            <a:fld id="{8284E852-AE0B-462E-91F1-68203B76A83D}" type="slidenum">
              <a:rPr lang="zh-CN" altLang="en-US"/>
              <a:pPr>
                <a:defRPr/>
              </a:pPr>
              <a:t>‹#›</a:t>
            </a:fld>
            <a:endParaRPr lang="zh-CN" altLang="en-US"/>
          </a:p>
        </p:txBody>
      </p:sp>
    </p:spTree>
    <p:extLst>
      <p:ext uri="{BB962C8B-B14F-4D97-AF65-F5344CB8AC3E}">
        <p14:creationId xmlns:p14="http://schemas.microsoft.com/office/powerpoint/2010/main" val="34234590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spcBef>
                <a:spcPct val="0"/>
              </a:spcBef>
              <a:buClrTx/>
              <a:buSzTx/>
              <a:buFontTx/>
              <a:buNone/>
              <a:defRPr sz="1200" b="0">
                <a:solidFill>
                  <a:schemeClr val="tx1"/>
                </a:solidFill>
                <a:latin typeface="Arial" pitchFamily="34" charset="0"/>
                <a:ea typeface="宋体" pitchFamily="2" charset="-122"/>
              </a:defRPr>
            </a:lvl1pPr>
          </a:lstStyle>
          <a:p>
            <a:pPr>
              <a:defRPr/>
            </a:pPr>
            <a:endParaRPr lang="en-US" altLang="zh-CN"/>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buClrTx/>
              <a:buSzTx/>
              <a:buFontTx/>
              <a:buNone/>
              <a:defRPr sz="1200" b="0">
                <a:solidFill>
                  <a:schemeClr val="tx1"/>
                </a:solidFill>
                <a:latin typeface="Arial" pitchFamily="34" charset="0"/>
                <a:ea typeface="宋体" pitchFamily="2" charset="-122"/>
              </a:defRPr>
            </a:lvl1pPr>
          </a:lstStyle>
          <a:p>
            <a:pPr>
              <a:defRPr/>
            </a:pPr>
            <a:endParaRPr lang="en-US" altLang="zh-CN"/>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lvl="0"/>
            <a:endParaRPr lang="zh-CN" altLang="en-US" noProof="0"/>
          </a:p>
        </p:txBody>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spcBef>
                <a:spcPct val="0"/>
              </a:spcBef>
              <a:buClrTx/>
              <a:buSzTx/>
              <a:buFontTx/>
              <a:buNone/>
              <a:defRPr sz="1200" b="0">
                <a:solidFill>
                  <a:schemeClr val="tx1"/>
                </a:solidFill>
                <a:latin typeface="Arial" pitchFamily="34" charset="0"/>
                <a:ea typeface="宋体" pitchFamily="2" charset="-122"/>
              </a:defRPr>
            </a:lvl1pPr>
          </a:lstStyle>
          <a:p>
            <a:pPr>
              <a:defRPr/>
            </a:pPr>
            <a:endParaRPr lang="en-US" altLang="zh-CN"/>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solidFill>
                  <a:schemeClr val="tx1"/>
                </a:solidFill>
              </a:defRPr>
            </a:lvl1pPr>
          </a:lstStyle>
          <a:p>
            <a:pPr>
              <a:defRPr/>
            </a:pPr>
            <a:fld id="{A2FEC09F-BCE9-4391-92BD-FD03900FD84A}" type="slidenum">
              <a:rPr lang="en-US" altLang="zh-CN"/>
              <a:pPr>
                <a:defRPr/>
              </a:pPr>
              <a:t>‹#›</a:t>
            </a:fld>
            <a:endParaRPr lang="en-US" altLang="zh-CN"/>
          </a:p>
        </p:txBody>
      </p:sp>
    </p:spTree>
    <p:extLst>
      <p:ext uri="{BB962C8B-B14F-4D97-AF65-F5344CB8AC3E}">
        <p14:creationId xmlns:p14="http://schemas.microsoft.com/office/powerpoint/2010/main" val="284989958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Background"/><Relationship Id="rId2" Type="http://schemas.openxmlformats.org/officeDocument/2006/relationships/slide" Target="../slides/slide27.xml"/><Relationship Id="rId1" Type="http://schemas.openxmlformats.org/officeDocument/2006/relationships/notesMaster" Target="../notesMasters/notesMaster1.xml"/><Relationship Id="rId5" Type="http://schemas.openxmlformats.org/officeDocument/2006/relationships/hyperlink" Target="#Results"/><Relationship Id="rId4" Type="http://schemas.openxmlformats.org/officeDocument/2006/relationships/hyperlink" Target="#Methods"/></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TextEdit="1"/>
          </p:cNvSpPr>
          <p:nvPr>
            <p:ph type="sldImg"/>
          </p:nvPr>
        </p:nvSpPr>
        <p:spPr>
          <a:noFill/>
        </p:spPr>
      </p:sp>
      <p:sp>
        <p:nvSpPr>
          <p:cNvPr id="52227"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smtClean="0"/>
              <a:t>左上角</a:t>
            </a:r>
            <a:r>
              <a:rPr lang="en-US" altLang="zh-CN" smtClean="0"/>
              <a:t>logo</a:t>
            </a:r>
            <a:r>
              <a:rPr lang="zh-CN" altLang="en-US" smtClean="0"/>
              <a:t>不匹配，依托单位的</a:t>
            </a:r>
            <a:r>
              <a:rPr lang="en-US" altLang="zh-CN" smtClean="0"/>
              <a:t>logo</a:t>
            </a:r>
            <a:r>
              <a:rPr lang="zh-CN" altLang="en-US" smtClean="0"/>
              <a:t>要找出来。</a:t>
            </a:r>
          </a:p>
        </p:txBody>
      </p:sp>
      <p:sp>
        <p:nvSpPr>
          <p:cNvPr id="52228"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eaLnBrk="1" hangingPunct="1"/>
            <a:fld id="{48595701-1F33-488B-8301-086E57AB76B1}" type="slidenum">
              <a:rPr lang="en-US" altLang="zh-CN" sz="1200" b="0" smtClean="0">
                <a:solidFill>
                  <a:srgbClr val="000000"/>
                </a:solidFill>
              </a:rPr>
              <a:pPr eaLnBrk="1" hangingPunct="1"/>
              <a:t>0</a:t>
            </a:fld>
            <a:endParaRPr lang="en-US" altLang="zh-CN" sz="1200" b="0"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2FEC09F-BCE9-4391-92BD-FD03900FD84A}" type="slidenum">
              <a:rPr lang="en-US" altLang="zh-CN" smtClean="0"/>
              <a:pPr>
                <a:defRPr/>
              </a:pPr>
              <a:t>9</a:t>
            </a:fld>
            <a:endParaRPr lang="en-US" altLang="zh-CN"/>
          </a:p>
        </p:txBody>
      </p:sp>
    </p:spTree>
    <p:extLst>
      <p:ext uri="{BB962C8B-B14F-4D97-AF65-F5344CB8AC3E}">
        <p14:creationId xmlns:p14="http://schemas.microsoft.com/office/powerpoint/2010/main" val="38060132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N </a:t>
            </a:r>
            <a:r>
              <a:rPr lang="en-US" altLang="zh-CN" dirty="0" err="1" smtClean="0"/>
              <a:t>Engl</a:t>
            </a:r>
            <a:r>
              <a:rPr lang="en-US" altLang="zh-CN" dirty="0" smtClean="0"/>
              <a:t> J Med. 2014 Jun 5;370(23):2161-3. </a:t>
            </a:r>
            <a:r>
              <a:rPr lang="en-US" altLang="zh-CN" dirty="0" err="1" smtClean="0"/>
              <a:t>doi</a:t>
            </a:r>
            <a:r>
              <a:rPr lang="en-US" altLang="zh-CN" dirty="0" smtClean="0"/>
              <a:t>: 10.1056/</a:t>
            </a:r>
            <a:r>
              <a:rPr lang="en-US" altLang="zh-CN" dirty="0" err="1" smtClean="0"/>
              <a:t>NEJMp1401111</a:t>
            </a:r>
            <a:r>
              <a:rPr lang="en-US" altLang="zh-CN" dirty="0" smtClean="0"/>
              <a:t>.</a:t>
            </a:r>
          </a:p>
          <a:p>
            <a:r>
              <a:rPr lang="en-US" altLang="zh-CN" dirty="0" smtClean="0"/>
              <a:t>Learning from big health care data.</a:t>
            </a:r>
          </a:p>
          <a:p>
            <a:r>
              <a:rPr lang="en-US" altLang="zh-CN" dirty="0" err="1" smtClean="0"/>
              <a:t>Schneeweiss</a:t>
            </a:r>
            <a:r>
              <a:rPr lang="en-US" altLang="zh-CN" dirty="0" smtClean="0"/>
              <a:t> S.</a:t>
            </a:r>
          </a:p>
          <a:p>
            <a:r>
              <a:rPr lang="en-US" altLang="zh-CN" dirty="0" smtClean="0"/>
              <a:t>Author information</a:t>
            </a:r>
          </a:p>
          <a:p>
            <a:r>
              <a:rPr lang="en-US" altLang="zh-CN" dirty="0" err="1" smtClean="0"/>
              <a:t>PMID</a:t>
            </a:r>
            <a:r>
              <a:rPr lang="en-US" altLang="zh-CN" dirty="0" smtClean="0"/>
              <a:t>: 24897079 [PubMed - indexed for MEDLINE] Free full text</a:t>
            </a:r>
          </a:p>
          <a:p>
            <a:r>
              <a:rPr lang="en-US" altLang="zh-CN" dirty="0" err="1" smtClean="0"/>
              <a:t>MeSH</a:t>
            </a:r>
            <a:r>
              <a:rPr lang="en-US" altLang="zh-CN" dirty="0" smtClean="0"/>
              <a:t> Terms</a:t>
            </a:r>
            <a:endParaRPr lang="zh-CN" altLang="en-US" dirty="0"/>
          </a:p>
        </p:txBody>
      </p:sp>
      <p:sp>
        <p:nvSpPr>
          <p:cNvPr id="4" name="灯片编号占位符 3"/>
          <p:cNvSpPr>
            <a:spLocks noGrp="1"/>
          </p:cNvSpPr>
          <p:nvPr>
            <p:ph type="sldNum" sz="quarter" idx="10"/>
          </p:nvPr>
        </p:nvSpPr>
        <p:spPr/>
        <p:txBody>
          <a:bodyPr/>
          <a:lstStyle/>
          <a:p>
            <a:pPr>
              <a:defRPr/>
            </a:pPr>
            <a:fld id="{A2FEC09F-BCE9-4391-92BD-FD03900FD84A}" type="slidenum">
              <a:rPr lang="en-US" altLang="zh-CN" smtClean="0"/>
              <a:pPr>
                <a:defRPr/>
              </a:pPr>
              <a:t>10</a:t>
            </a:fld>
            <a:endParaRPr lang="en-US" altLang="zh-CN"/>
          </a:p>
        </p:txBody>
      </p:sp>
    </p:spTree>
    <p:extLst>
      <p:ext uri="{BB962C8B-B14F-4D97-AF65-F5344CB8AC3E}">
        <p14:creationId xmlns:p14="http://schemas.microsoft.com/office/powerpoint/2010/main" val="1413310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2FEC09F-BCE9-4391-92BD-FD03900FD84A}" type="slidenum">
              <a:rPr lang="en-US" altLang="zh-CN" smtClean="0"/>
              <a:pPr>
                <a:defRPr/>
              </a:pPr>
              <a:t>11</a:t>
            </a:fld>
            <a:endParaRPr lang="en-US" altLang="zh-CN"/>
          </a:p>
        </p:txBody>
      </p:sp>
    </p:spTree>
    <p:extLst>
      <p:ext uri="{BB962C8B-B14F-4D97-AF65-F5344CB8AC3E}">
        <p14:creationId xmlns:p14="http://schemas.microsoft.com/office/powerpoint/2010/main" val="1089547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2FEC09F-BCE9-4391-92BD-FD03900FD84A}" type="slidenum">
              <a:rPr lang="en-US" altLang="zh-CN" smtClean="0"/>
              <a:pPr>
                <a:defRPr/>
              </a:pPr>
              <a:t>12</a:t>
            </a:fld>
            <a:endParaRPr lang="en-US" altLang="zh-CN"/>
          </a:p>
        </p:txBody>
      </p:sp>
    </p:spTree>
    <p:extLst>
      <p:ext uri="{BB962C8B-B14F-4D97-AF65-F5344CB8AC3E}">
        <p14:creationId xmlns:p14="http://schemas.microsoft.com/office/powerpoint/2010/main" val="1339409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FFFDDC-B53C-448B-B3D4-4FC41A6C94C2}" type="slidenum">
              <a:rPr lang="zh-CN" altLang="en-US" smtClean="0">
                <a:solidFill>
                  <a:prstClr val="black"/>
                </a:solidFill>
              </a:rPr>
              <a:pPr/>
              <a:t>13</a:t>
            </a:fld>
            <a:endParaRPr lang="zh-CN" altLang="en-US">
              <a:solidFill>
                <a:prstClr val="black"/>
              </a:solidFill>
            </a:endParaRPr>
          </a:p>
        </p:txBody>
      </p:sp>
    </p:spTree>
    <p:extLst>
      <p:ext uri="{BB962C8B-B14F-4D97-AF65-F5344CB8AC3E}">
        <p14:creationId xmlns:p14="http://schemas.microsoft.com/office/powerpoint/2010/main" val="2905909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5F194-5FFC-49B1-8EBF-620513B76F96}" type="slidenum">
              <a:rPr lang="zh-CN" altLang="en-US" smtClean="0"/>
              <a:pPr/>
              <a:t>14</a:t>
            </a:fld>
            <a:endParaRPr lang="zh-CN" altLang="en-US"/>
          </a:p>
        </p:txBody>
      </p:sp>
    </p:spTree>
    <p:extLst>
      <p:ext uri="{BB962C8B-B14F-4D97-AF65-F5344CB8AC3E}">
        <p14:creationId xmlns:p14="http://schemas.microsoft.com/office/powerpoint/2010/main" val="428303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5F194-5FFC-49B1-8EBF-620513B76F96}" type="slidenum">
              <a:rPr lang="zh-CN" altLang="en-US" smtClean="0"/>
              <a:pPr/>
              <a:t>15</a:t>
            </a:fld>
            <a:endParaRPr lang="zh-CN" altLang="en-US"/>
          </a:p>
        </p:txBody>
      </p:sp>
    </p:spTree>
    <p:extLst>
      <p:ext uri="{BB962C8B-B14F-4D97-AF65-F5344CB8AC3E}">
        <p14:creationId xmlns:p14="http://schemas.microsoft.com/office/powerpoint/2010/main" val="428303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Lancet. 2014 May 31;383(9932):1899-911. </a:t>
            </a:r>
            <a:r>
              <a:rPr lang="en-US" altLang="zh-CN" dirty="0" err="1" smtClean="0"/>
              <a:t>doi</a:t>
            </a:r>
            <a:r>
              <a:rPr lang="en-US" altLang="zh-CN" dirty="0" smtClean="0"/>
              <a:t>: 10.1016/</a:t>
            </a:r>
            <a:r>
              <a:rPr lang="en-US" altLang="zh-CN" dirty="0" err="1" smtClean="0"/>
              <a:t>S0140</a:t>
            </a:r>
            <a:r>
              <a:rPr lang="en-US" altLang="zh-CN" dirty="0" smtClean="0"/>
              <a:t>-6736(14)60685-1.</a:t>
            </a:r>
          </a:p>
          <a:p>
            <a:r>
              <a:rPr lang="en-US" altLang="zh-CN" dirty="0" smtClean="0"/>
              <a:t>Blood pressure and incidence of twelve cardiovascular diseases: lifetime risks, healthy life-years lost, and age-specific associations in 1·25 million people.</a:t>
            </a:r>
          </a:p>
          <a:p>
            <a:r>
              <a:rPr lang="en-US" altLang="zh-CN" dirty="0" err="1" smtClean="0"/>
              <a:t>Rapsomaniki</a:t>
            </a:r>
            <a:r>
              <a:rPr lang="en-US" altLang="zh-CN" dirty="0" smtClean="0"/>
              <a:t> </a:t>
            </a:r>
            <a:r>
              <a:rPr lang="en-US" altLang="zh-CN" dirty="0" err="1" smtClean="0"/>
              <a:t>E1</a:t>
            </a:r>
            <a:r>
              <a:rPr lang="en-US" altLang="zh-CN" dirty="0" smtClean="0"/>
              <a:t>, </a:t>
            </a:r>
            <a:r>
              <a:rPr lang="en-US" altLang="zh-CN" dirty="0" err="1" smtClean="0"/>
              <a:t>Timmis</a:t>
            </a:r>
            <a:r>
              <a:rPr lang="en-US" altLang="zh-CN" dirty="0" smtClean="0"/>
              <a:t> </a:t>
            </a:r>
            <a:r>
              <a:rPr lang="en-US" altLang="zh-CN" dirty="0" err="1" smtClean="0"/>
              <a:t>A2</a:t>
            </a:r>
            <a:r>
              <a:rPr lang="en-US" altLang="zh-CN" dirty="0" smtClean="0"/>
              <a:t>, George </a:t>
            </a:r>
            <a:r>
              <a:rPr lang="en-US" altLang="zh-CN" dirty="0" err="1" smtClean="0"/>
              <a:t>J3</a:t>
            </a:r>
            <a:r>
              <a:rPr lang="en-US" altLang="zh-CN" dirty="0" smtClean="0"/>
              <a:t>, </a:t>
            </a:r>
            <a:r>
              <a:rPr lang="en-US" altLang="zh-CN" dirty="0" err="1" smtClean="0"/>
              <a:t>Pujades</a:t>
            </a:r>
            <a:r>
              <a:rPr lang="en-US" altLang="zh-CN" dirty="0" smtClean="0"/>
              <a:t>-Rodriguez </a:t>
            </a:r>
            <a:r>
              <a:rPr lang="en-US" altLang="zh-CN" dirty="0" err="1" smtClean="0"/>
              <a:t>M3</a:t>
            </a:r>
            <a:r>
              <a:rPr lang="en-US" altLang="zh-CN" dirty="0" smtClean="0"/>
              <a:t>, Shah </a:t>
            </a:r>
            <a:r>
              <a:rPr lang="en-US" altLang="zh-CN" dirty="0" err="1" smtClean="0"/>
              <a:t>AD3</a:t>
            </a:r>
            <a:r>
              <a:rPr lang="en-US" altLang="zh-CN" dirty="0" smtClean="0"/>
              <a:t>, </a:t>
            </a:r>
            <a:r>
              <a:rPr lang="en-US" altLang="zh-CN" dirty="0" err="1" smtClean="0"/>
              <a:t>Denaxas</a:t>
            </a:r>
            <a:r>
              <a:rPr lang="en-US" altLang="zh-CN" dirty="0" smtClean="0"/>
              <a:t> </a:t>
            </a:r>
            <a:r>
              <a:rPr lang="en-US" altLang="zh-CN" dirty="0" err="1" smtClean="0"/>
              <a:t>S3</a:t>
            </a:r>
            <a:r>
              <a:rPr lang="en-US" altLang="zh-CN" dirty="0" smtClean="0"/>
              <a:t>, White </a:t>
            </a:r>
            <a:r>
              <a:rPr lang="en-US" altLang="zh-CN" dirty="0" err="1" smtClean="0"/>
              <a:t>IR4</a:t>
            </a:r>
            <a:r>
              <a:rPr lang="en-US" altLang="zh-CN" dirty="0" smtClean="0"/>
              <a:t>, Caulfield </a:t>
            </a:r>
            <a:r>
              <a:rPr lang="en-US" altLang="zh-CN" dirty="0" err="1" smtClean="0"/>
              <a:t>MJ5</a:t>
            </a:r>
            <a:r>
              <a:rPr lang="en-US" altLang="zh-CN" dirty="0" smtClean="0"/>
              <a:t>, </a:t>
            </a:r>
            <a:r>
              <a:rPr lang="en-US" altLang="zh-CN" dirty="0" err="1" smtClean="0"/>
              <a:t>Deanfield</a:t>
            </a:r>
            <a:r>
              <a:rPr lang="en-US" altLang="zh-CN" dirty="0" smtClean="0"/>
              <a:t> </a:t>
            </a:r>
            <a:r>
              <a:rPr lang="en-US" altLang="zh-CN" dirty="0" err="1" smtClean="0"/>
              <a:t>JE6</a:t>
            </a:r>
            <a:r>
              <a:rPr lang="en-US" altLang="zh-CN" dirty="0" smtClean="0"/>
              <a:t>, </a:t>
            </a:r>
            <a:r>
              <a:rPr lang="en-US" altLang="zh-CN" dirty="0" err="1" smtClean="0"/>
              <a:t>Smeeth</a:t>
            </a:r>
            <a:r>
              <a:rPr lang="en-US" altLang="zh-CN" dirty="0" smtClean="0"/>
              <a:t> </a:t>
            </a:r>
            <a:r>
              <a:rPr lang="en-US" altLang="zh-CN" dirty="0" err="1" smtClean="0"/>
              <a:t>L7</a:t>
            </a:r>
            <a:r>
              <a:rPr lang="en-US" altLang="zh-CN" dirty="0" smtClean="0"/>
              <a:t>, Williams </a:t>
            </a:r>
            <a:r>
              <a:rPr lang="en-US" altLang="zh-CN" dirty="0" err="1" smtClean="0"/>
              <a:t>B8</a:t>
            </a:r>
            <a:r>
              <a:rPr lang="en-US" altLang="zh-CN" dirty="0" smtClean="0"/>
              <a:t>, </a:t>
            </a:r>
            <a:r>
              <a:rPr lang="en-US" altLang="zh-CN" dirty="0" err="1" smtClean="0"/>
              <a:t>Hingorani</a:t>
            </a:r>
            <a:r>
              <a:rPr lang="en-US" altLang="zh-CN" dirty="0" smtClean="0"/>
              <a:t> </a:t>
            </a:r>
            <a:r>
              <a:rPr lang="en-US" altLang="zh-CN" dirty="0" err="1" smtClean="0"/>
              <a:t>A3</a:t>
            </a:r>
            <a:r>
              <a:rPr lang="en-US" altLang="zh-CN" dirty="0" smtClean="0"/>
              <a:t>, Hemingway </a:t>
            </a:r>
            <a:r>
              <a:rPr lang="en-US" altLang="zh-CN" dirty="0" err="1" smtClean="0"/>
              <a:t>H3</a:t>
            </a:r>
            <a:r>
              <a:rPr lang="en-US" altLang="zh-CN" dirty="0" smtClean="0"/>
              <a:t>.</a:t>
            </a:r>
          </a:p>
          <a:p>
            <a:r>
              <a:rPr lang="en-US" altLang="zh-CN" dirty="0" smtClean="0"/>
              <a:t>Author information</a:t>
            </a:r>
          </a:p>
          <a:p>
            <a:r>
              <a:rPr lang="en-US" altLang="zh-CN" dirty="0" smtClean="0"/>
              <a:t>Abstract</a:t>
            </a:r>
          </a:p>
          <a:p>
            <a:r>
              <a:rPr lang="en-US" altLang="zh-CN" dirty="0" smtClean="0"/>
              <a:t>BACKGROUND:</a:t>
            </a:r>
          </a:p>
          <a:p>
            <a:r>
              <a:rPr lang="en-US" altLang="zh-CN" dirty="0" smtClean="0"/>
              <a:t>The associations of blood pressure with the different manifestations of incident cardiovascular disease in a contemporary population have not been compared. In this study, we aimed to </a:t>
            </a:r>
            <a:r>
              <a:rPr lang="en-US" altLang="zh-CN" dirty="0" err="1" smtClean="0"/>
              <a:t>analyse</a:t>
            </a:r>
            <a:r>
              <a:rPr lang="en-US" altLang="zh-CN" dirty="0" smtClean="0"/>
              <a:t> the associations of blood pressure with 12 different presentations of cardiovascular disease.</a:t>
            </a:r>
          </a:p>
          <a:p>
            <a:r>
              <a:rPr lang="en-US" altLang="zh-CN" dirty="0" smtClean="0"/>
              <a:t>METHODS:</a:t>
            </a:r>
          </a:p>
          <a:p>
            <a:r>
              <a:rPr lang="en-US" altLang="zh-CN" dirty="0" smtClean="0"/>
              <a:t>We used linked electronic health records from 1997 to 2010 in the CALIBER (</a:t>
            </a:r>
            <a:r>
              <a:rPr lang="en-US" altLang="zh-CN" dirty="0" err="1" smtClean="0"/>
              <a:t>CArdiovascular</a:t>
            </a:r>
            <a:r>
              <a:rPr lang="en-US" altLang="zh-CN" dirty="0" smtClean="0"/>
              <a:t> research using </a:t>
            </a:r>
            <a:r>
              <a:rPr lang="en-US" altLang="zh-CN" dirty="0" err="1" smtClean="0"/>
              <a:t>LInked</a:t>
            </a:r>
            <a:r>
              <a:rPr lang="en-US" altLang="zh-CN" dirty="0" smtClean="0"/>
              <a:t> Bespoke studies and Electronic health Records) </a:t>
            </a:r>
            <a:r>
              <a:rPr lang="en-US" altLang="zh-CN" dirty="0" err="1" smtClean="0"/>
              <a:t>programme</a:t>
            </a:r>
            <a:r>
              <a:rPr lang="en-US" altLang="zh-CN" dirty="0" smtClean="0"/>
              <a:t> to assemble a cohort of 1·25 million patients, 30 years of age or older and initially free from cardiovascular disease, a fifth of whom received blood pressure-lowering treatments. We studied the heterogeneity in the age-specific associations of clinically measured blood pressure with 12 acute and chronic cardiovascular diseases, and estimated the lifetime risks (up to 95 years of age) and cardiovascular disease-free life-years lost adjusted for other risk factors at index ages 30, 60, and 80 years. This study is registered at </a:t>
            </a:r>
            <a:r>
              <a:rPr lang="en-US" altLang="zh-CN" dirty="0" err="1" smtClean="0"/>
              <a:t>ClinicalTrials.gov</a:t>
            </a:r>
            <a:r>
              <a:rPr lang="en-US" altLang="zh-CN" dirty="0" smtClean="0"/>
              <a:t>, number </a:t>
            </a:r>
            <a:r>
              <a:rPr lang="en-US" altLang="zh-CN" dirty="0" err="1" smtClean="0"/>
              <a:t>NCT01164371</a:t>
            </a:r>
            <a:r>
              <a:rPr lang="en-US" altLang="zh-CN" dirty="0" smtClean="0"/>
              <a:t>.</a:t>
            </a:r>
          </a:p>
          <a:p>
            <a:r>
              <a:rPr lang="en-US" altLang="zh-CN" dirty="0" smtClean="0"/>
              <a:t>FINDINGS:</a:t>
            </a:r>
          </a:p>
          <a:p>
            <a:r>
              <a:rPr lang="en-US" altLang="zh-CN" dirty="0" smtClean="0"/>
              <a:t>During 5·2 years median follow-up, we recorded 83,098 initial cardiovascular disease presentations. In each age group, the lowest risk for cardiovascular disease was in people with systolic blood pressure of 90-114 mm Hg and diastolic blood pressure of 60-74 mm Hg, with no evidence of a J-shaped increased risk at lower blood pressures. The effect of high blood pressure varied by cardiovascular disease endpoint, from strongly positive to no effect. Associations with high systolic blood pressure were strongest for </a:t>
            </a:r>
            <a:r>
              <a:rPr lang="en-US" altLang="zh-CN" dirty="0" err="1" smtClean="0"/>
              <a:t>intracerebral</a:t>
            </a:r>
            <a:r>
              <a:rPr lang="en-US" altLang="zh-CN" dirty="0" smtClean="0"/>
              <a:t> </a:t>
            </a:r>
            <a:r>
              <a:rPr lang="en-US" altLang="zh-CN" dirty="0" err="1" smtClean="0"/>
              <a:t>haemorrhage</a:t>
            </a:r>
            <a:r>
              <a:rPr lang="en-US" altLang="zh-CN" dirty="0" smtClean="0"/>
              <a:t> (hazard ratio 1·44 [95% CI 1·32-1·58]), subarachnoid </a:t>
            </a:r>
            <a:r>
              <a:rPr lang="en-US" altLang="zh-CN" dirty="0" err="1" smtClean="0"/>
              <a:t>haemorrhage</a:t>
            </a:r>
            <a:r>
              <a:rPr lang="en-US" altLang="zh-CN" dirty="0" smtClean="0"/>
              <a:t> (1·43 [1·25-1·63]), and stable angina (1·41 [1·36-1·46]), and weakest for abdominal aortic aneurysm (1·08 [1·00-1·17]). Compared with diastolic blood pressure, raised systolic blood pressure had a greater effect on angina, myocardial infarction, and peripheral arterial disease, whereas raised diastolic blood pressure had a greater effect on abdominal aortic aneurysm than did raised systolic pressure. Pulse pressure associations were inverse for abdominal aortic aneurysm (</a:t>
            </a:r>
            <a:r>
              <a:rPr lang="en-US" altLang="zh-CN" dirty="0" err="1" smtClean="0"/>
              <a:t>HR</a:t>
            </a:r>
            <a:r>
              <a:rPr lang="en-US" altLang="zh-CN" dirty="0" smtClean="0"/>
              <a:t> per 10 mm Hg 0·91 [95% CI 0·86-0·98]) and strongest for peripheral arterial disease (1·23 [1·20-1·27]). People with hypertension (blood pressure ≥140/90 mm Hg or those receiving blood pressure-lowering drugs) had a lifetime risk of overall cardiovascular disease at 30 years of age of 63·3% (95% CI 62·9-63·8) compared with 46·1% (45·5-46·8) for those with normal blood pressure, and developed cardiovascular disease 5·0 years earlier (95% CI 4·8-5·2). Stable and unstable angina accounted for most (43%) of the cardiovascular disease-free years of life lost associated with hypertension from index age 30 years, whereas heart failure and stable angina accounted for the largest proportion (19% each) of years of life lost from index age 80 years.</a:t>
            </a:r>
          </a:p>
          <a:p>
            <a:r>
              <a:rPr lang="en-US" altLang="zh-CN" dirty="0" smtClean="0"/>
              <a:t>INTERPRETATION:</a:t>
            </a:r>
          </a:p>
          <a:p>
            <a:r>
              <a:rPr lang="en-US" altLang="zh-CN" dirty="0" smtClean="0"/>
              <a:t>The widely held assumptions that blood pressure has strong associations with the occurrence of all cardiovascular diseases across a wide age range, and that diastolic and systolic associations are concordant, are not supported by the findings of this high-resolution study. Despite modern treatments, the lifetime burden of hypertension is substantial. These findings </a:t>
            </a:r>
            <a:r>
              <a:rPr lang="en-US" altLang="zh-CN" dirty="0" err="1" smtClean="0"/>
              <a:t>emphasise</a:t>
            </a:r>
            <a:r>
              <a:rPr lang="en-US" altLang="zh-CN" dirty="0" smtClean="0"/>
              <a:t> the need for new blood pressure-lowering strategies, and will help to inform the design of </a:t>
            </a:r>
            <a:r>
              <a:rPr lang="en-US" altLang="zh-CN" dirty="0" err="1" smtClean="0"/>
              <a:t>randomised</a:t>
            </a:r>
            <a:r>
              <a:rPr lang="en-US" altLang="zh-CN" dirty="0" smtClean="0"/>
              <a:t> trials to assess them.</a:t>
            </a:r>
            <a:endParaRPr lang="zh-CN" altLang="en-US" dirty="0"/>
          </a:p>
        </p:txBody>
      </p:sp>
      <p:sp>
        <p:nvSpPr>
          <p:cNvPr id="4" name="灯片编号占位符 3"/>
          <p:cNvSpPr>
            <a:spLocks noGrp="1"/>
          </p:cNvSpPr>
          <p:nvPr>
            <p:ph type="sldNum" sz="quarter" idx="10"/>
          </p:nvPr>
        </p:nvSpPr>
        <p:spPr/>
        <p:txBody>
          <a:bodyPr/>
          <a:lstStyle/>
          <a:p>
            <a:pPr>
              <a:defRPr/>
            </a:pPr>
            <a:fld id="{A2FEC09F-BCE9-4391-92BD-FD03900FD84A}" type="slidenum">
              <a:rPr lang="en-US" altLang="zh-CN" smtClean="0"/>
              <a:pPr>
                <a:defRPr/>
              </a:pPr>
              <a:t>16</a:t>
            </a:fld>
            <a:endParaRPr lang="en-US" altLang="zh-CN"/>
          </a:p>
        </p:txBody>
      </p:sp>
    </p:spTree>
    <p:extLst>
      <p:ext uri="{BB962C8B-B14F-4D97-AF65-F5344CB8AC3E}">
        <p14:creationId xmlns:p14="http://schemas.microsoft.com/office/powerpoint/2010/main" val="27790167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smtClean="0"/>
              <a:t>JAMA</a:t>
            </a:r>
            <a:r>
              <a:rPr lang="en-US" altLang="zh-CN" dirty="0" smtClean="0"/>
              <a:t>. 2014 Jun 11;311(22):2288-96. </a:t>
            </a:r>
            <a:r>
              <a:rPr lang="en-US" altLang="zh-CN" dirty="0" err="1" smtClean="0"/>
              <a:t>doi</a:t>
            </a:r>
            <a:r>
              <a:rPr lang="en-US" altLang="zh-CN" dirty="0" smtClean="0"/>
              <a:t>: 10.1001/</a:t>
            </a:r>
            <a:r>
              <a:rPr lang="en-US" altLang="zh-CN" dirty="0" err="1" smtClean="0"/>
              <a:t>jama.2014.4312</a:t>
            </a:r>
            <a:r>
              <a:rPr lang="en-US" altLang="zh-CN" dirty="0" smtClean="0"/>
              <a:t>.</a:t>
            </a:r>
          </a:p>
          <a:p>
            <a:r>
              <a:rPr lang="en-US" altLang="zh-CN" dirty="0" smtClean="0"/>
              <a:t>Association between intensification of metformin treatment with insulin </a:t>
            </a:r>
            <a:r>
              <a:rPr lang="en-US" altLang="zh-CN" dirty="0" err="1" smtClean="0"/>
              <a:t>vs</a:t>
            </a:r>
            <a:r>
              <a:rPr lang="en-US" altLang="zh-CN" dirty="0" smtClean="0"/>
              <a:t> sulfonylureas and cardiovascular events and all-cause mortality among patients with diabetes.</a:t>
            </a:r>
          </a:p>
          <a:p>
            <a:r>
              <a:rPr lang="en-US" altLang="zh-CN" dirty="0" err="1" smtClean="0"/>
              <a:t>Roumie</a:t>
            </a:r>
            <a:r>
              <a:rPr lang="en-US" altLang="zh-CN" dirty="0" smtClean="0"/>
              <a:t> </a:t>
            </a:r>
            <a:r>
              <a:rPr lang="en-US" altLang="zh-CN" dirty="0" err="1" smtClean="0"/>
              <a:t>CL1</a:t>
            </a:r>
            <a:r>
              <a:rPr lang="en-US" altLang="zh-CN" dirty="0" smtClean="0"/>
              <a:t>, </a:t>
            </a:r>
            <a:r>
              <a:rPr lang="en-US" altLang="zh-CN" dirty="0" err="1" smtClean="0"/>
              <a:t>Greevy</a:t>
            </a:r>
            <a:r>
              <a:rPr lang="en-US" altLang="zh-CN" dirty="0" smtClean="0"/>
              <a:t> </a:t>
            </a:r>
            <a:r>
              <a:rPr lang="en-US" altLang="zh-CN" dirty="0" err="1" smtClean="0"/>
              <a:t>RA2</a:t>
            </a:r>
            <a:r>
              <a:rPr lang="en-US" altLang="zh-CN" dirty="0" smtClean="0"/>
              <a:t>, </a:t>
            </a:r>
            <a:r>
              <a:rPr lang="en-US" altLang="zh-CN" dirty="0" err="1" smtClean="0"/>
              <a:t>Grijalva</a:t>
            </a:r>
            <a:r>
              <a:rPr lang="en-US" altLang="zh-CN" dirty="0" smtClean="0"/>
              <a:t> </a:t>
            </a:r>
            <a:r>
              <a:rPr lang="en-US" altLang="zh-CN" dirty="0" err="1" smtClean="0"/>
              <a:t>CG3</a:t>
            </a:r>
            <a:r>
              <a:rPr lang="en-US" altLang="zh-CN" dirty="0" smtClean="0"/>
              <a:t>, Hung </a:t>
            </a:r>
            <a:r>
              <a:rPr lang="en-US" altLang="zh-CN" dirty="0" err="1" smtClean="0"/>
              <a:t>AM1</a:t>
            </a:r>
            <a:r>
              <a:rPr lang="en-US" altLang="zh-CN" dirty="0" smtClean="0"/>
              <a:t>, Liu </a:t>
            </a:r>
            <a:r>
              <a:rPr lang="en-US" altLang="zh-CN" dirty="0" err="1" smtClean="0"/>
              <a:t>X2</a:t>
            </a:r>
            <a:r>
              <a:rPr lang="en-US" altLang="zh-CN" dirty="0" smtClean="0"/>
              <a:t>, </a:t>
            </a:r>
            <a:r>
              <a:rPr lang="en-US" altLang="zh-CN" dirty="0" err="1" smtClean="0"/>
              <a:t>Murff</a:t>
            </a:r>
            <a:r>
              <a:rPr lang="en-US" altLang="zh-CN" dirty="0" smtClean="0"/>
              <a:t> </a:t>
            </a:r>
            <a:r>
              <a:rPr lang="en-US" altLang="zh-CN" dirty="0" err="1" smtClean="0"/>
              <a:t>HJ1</a:t>
            </a:r>
            <a:r>
              <a:rPr lang="en-US" altLang="zh-CN" dirty="0" smtClean="0"/>
              <a:t>, </a:t>
            </a:r>
            <a:r>
              <a:rPr lang="en-US" altLang="zh-CN" dirty="0" err="1" smtClean="0"/>
              <a:t>Elasy</a:t>
            </a:r>
            <a:r>
              <a:rPr lang="en-US" altLang="zh-CN" dirty="0" smtClean="0"/>
              <a:t> </a:t>
            </a:r>
            <a:r>
              <a:rPr lang="en-US" altLang="zh-CN" dirty="0" err="1" smtClean="0"/>
              <a:t>TA1</a:t>
            </a:r>
            <a:r>
              <a:rPr lang="en-US" altLang="zh-CN" dirty="0" smtClean="0"/>
              <a:t>, Griffin </a:t>
            </a:r>
            <a:r>
              <a:rPr lang="en-US" altLang="zh-CN" dirty="0" err="1" smtClean="0"/>
              <a:t>MR4</a:t>
            </a:r>
            <a:r>
              <a:rPr lang="en-US" altLang="zh-CN" dirty="0" smtClean="0"/>
              <a:t>.</a:t>
            </a:r>
          </a:p>
          <a:p>
            <a:r>
              <a:rPr lang="en-US" altLang="zh-CN" dirty="0" smtClean="0"/>
              <a:t>Author information</a:t>
            </a:r>
          </a:p>
          <a:p>
            <a:r>
              <a:rPr lang="en-US" altLang="zh-CN" dirty="0" smtClean="0"/>
              <a:t>Abstract</a:t>
            </a:r>
          </a:p>
          <a:p>
            <a:r>
              <a:rPr lang="en-US" altLang="zh-CN" dirty="0" smtClean="0"/>
              <a:t>IMPORTANCE:</a:t>
            </a:r>
          </a:p>
          <a:p>
            <a:r>
              <a:rPr lang="en-US" altLang="zh-CN" dirty="0" smtClean="0"/>
              <a:t>Preferred second-line medication for diabetes treatment after metformin failure remains uncertain.</a:t>
            </a:r>
          </a:p>
          <a:p>
            <a:r>
              <a:rPr lang="en-US" altLang="zh-CN" dirty="0" smtClean="0"/>
              <a:t>OBJECTIVE:</a:t>
            </a:r>
          </a:p>
          <a:p>
            <a:r>
              <a:rPr lang="en-US" altLang="zh-CN" dirty="0" smtClean="0"/>
              <a:t>To compare time to acute myocardial infarction (AMI), stroke, or death in a cohort of metformin initiators who added insulin or a sulfonylurea.</a:t>
            </a:r>
          </a:p>
          <a:p>
            <a:r>
              <a:rPr lang="en-US" altLang="zh-CN" dirty="0" smtClean="0"/>
              <a:t>DESIGN, SETTING, AND PARTICIPANTS:</a:t>
            </a:r>
          </a:p>
          <a:p>
            <a:r>
              <a:rPr lang="en-US" altLang="zh-CN" dirty="0" smtClean="0"/>
              <a:t>Retrospective cohort constructed with national Veterans Health Administration, Medicare, and National Death Index databases. The study population comprised veterans initially treated with metformin from 2001 through 2008 who subsequently added either insulin or sulfonylurea. Propensity score matching on characteristics was performed, matching each participant who added insulin to 5 who added a sulfonylurea. Patients were followed through September 2011 for primary analyses or September 2009 for cause-of-death analyses.</a:t>
            </a:r>
          </a:p>
          <a:p>
            <a:r>
              <a:rPr lang="en-US" altLang="zh-CN" dirty="0" smtClean="0"/>
              <a:t>MAIN OUTCOMES AND MEASURES:</a:t>
            </a:r>
          </a:p>
          <a:p>
            <a:r>
              <a:rPr lang="en-US" altLang="zh-CN" dirty="0" smtClean="0"/>
              <a:t>Risk of a composite outcome of AMI, stroke hospitalization, or all-cause death was compared between therapies with marginal structural Cox proportional hazard models adjusting for baseline and time-varying demographics, medications, cholesterol level, hemoglobin </a:t>
            </a:r>
            <a:r>
              <a:rPr lang="en-US" altLang="zh-CN" dirty="0" err="1" smtClean="0"/>
              <a:t>A1c</a:t>
            </a:r>
            <a:r>
              <a:rPr lang="en-US" altLang="zh-CN" dirty="0" smtClean="0"/>
              <a:t> level, </a:t>
            </a:r>
            <a:r>
              <a:rPr lang="en-US" altLang="zh-CN" dirty="0" err="1" smtClean="0"/>
              <a:t>creatinine</a:t>
            </a:r>
            <a:r>
              <a:rPr lang="en-US" altLang="zh-CN" dirty="0" smtClean="0"/>
              <a:t> level, blood pressure, body mass index, and comorbidities.</a:t>
            </a:r>
          </a:p>
          <a:p>
            <a:r>
              <a:rPr lang="en-US" altLang="zh-CN" dirty="0" smtClean="0"/>
              <a:t>RESULTS:</a:t>
            </a:r>
          </a:p>
          <a:p>
            <a:r>
              <a:rPr lang="en-US" altLang="zh-CN" dirty="0" smtClean="0"/>
              <a:t>Among 178,341 metformin </a:t>
            </a:r>
            <a:r>
              <a:rPr lang="en-US" altLang="zh-CN" dirty="0" err="1" smtClean="0"/>
              <a:t>monotherapy</a:t>
            </a:r>
            <a:r>
              <a:rPr lang="en-US" altLang="zh-CN" dirty="0" smtClean="0"/>
              <a:t> patients, 2948 added insulin and 39,990 added a sulfonylurea. Propensity score matching yielded 2436 metformin + insulin and 12,180 metformin + sulfonylurea patients. At intensification, patients had received metformin for a median of 14 months (</a:t>
            </a:r>
            <a:r>
              <a:rPr lang="en-US" altLang="zh-CN" dirty="0" err="1" smtClean="0"/>
              <a:t>IQR</a:t>
            </a:r>
            <a:r>
              <a:rPr lang="en-US" altLang="zh-CN" dirty="0" smtClean="0"/>
              <a:t>, 5-30), and hemoglobin </a:t>
            </a:r>
            <a:r>
              <a:rPr lang="en-US" altLang="zh-CN" dirty="0" err="1" smtClean="0"/>
              <a:t>A1c</a:t>
            </a:r>
            <a:r>
              <a:rPr lang="en-US" altLang="zh-CN" dirty="0" smtClean="0"/>
              <a:t> level was 8.1% (</a:t>
            </a:r>
            <a:r>
              <a:rPr lang="en-US" altLang="zh-CN" dirty="0" err="1" smtClean="0"/>
              <a:t>IQR</a:t>
            </a:r>
            <a:r>
              <a:rPr lang="en-US" altLang="zh-CN" dirty="0" smtClean="0"/>
              <a:t>, 7.2%-9.9%). Median follow-up after intensification was 14 months (</a:t>
            </a:r>
            <a:r>
              <a:rPr lang="en-US" altLang="zh-CN" dirty="0" err="1" smtClean="0"/>
              <a:t>IQR</a:t>
            </a:r>
            <a:r>
              <a:rPr lang="en-US" altLang="zh-CN" dirty="0" smtClean="0"/>
              <a:t>, 6-29 months). There were 172 </a:t>
            </a:r>
            <a:r>
              <a:rPr lang="en-US" altLang="zh-CN" dirty="0" err="1" smtClean="0"/>
              <a:t>vs</a:t>
            </a:r>
            <a:r>
              <a:rPr lang="en-US" altLang="zh-CN" dirty="0" smtClean="0"/>
              <a:t> 634 events for the primary outcome among patients who added insulin </a:t>
            </a:r>
            <a:r>
              <a:rPr lang="en-US" altLang="zh-CN" dirty="0" err="1" smtClean="0"/>
              <a:t>vs</a:t>
            </a:r>
            <a:r>
              <a:rPr lang="en-US" altLang="zh-CN" dirty="0" smtClean="0"/>
              <a:t> sulfonylureas, respectively (42.7 </a:t>
            </a:r>
            <a:r>
              <a:rPr lang="en-US" altLang="zh-CN" dirty="0" err="1" smtClean="0"/>
              <a:t>vs</a:t>
            </a:r>
            <a:r>
              <a:rPr lang="en-US" altLang="zh-CN" dirty="0" smtClean="0"/>
              <a:t> 32.8 events per 1000 person-years; adjusted hazard ratio [</a:t>
            </a:r>
            <a:r>
              <a:rPr lang="en-US" altLang="zh-CN" dirty="0" err="1" smtClean="0"/>
              <a:t>aHR</a:t>
            </a:r>
            <a:r>
              <a:rPr lang="en-US" altLang="zh-CN" dirty="0" smtClean="0"/>
              <a:t>], 1.30; 95% CI, 1.07-1.58; P = .009). Acute myocardial infarction and stroke rates were statistically similar, 41 </a:t>
            </a:r>
            <a:r>
              <a:rPr lang="en-US" altLang="zh-CN" dirty="0" err="1" smtClean="0"/>
              <a:t>vs</a:t>
            </a:r>
            <a:r>
              <a:rPr lang="en-US" altLang="zh-CN" dirty="0" smtClean="0"/>
              <a:t> 229 events (10.2 and 11.9 events per 1000 person-years; </a:t>
            </a:r>
            <a:r>
              <a:rPr lang="en-US" altLang="zh-CN" dirty="0" err="1" smtClean="0"/>
              <a:t>aHR</a:t>
            </a:r>
            <a:r>
              <a:rPr lang="en-US" altLang="zh-CN" dirty="0" smtClean="0"/>
              <a:t>, 0.88; 95% CI, 0.59-1.30; P = .52), whereas all-cause death rates were 137 </a:t>
            </a:r>
            <a:r>
              <a:rPr lang="en-US" altLang="zh-CN" dirty="0" err="1" smtClean="0"/>
              <a:t>vs</a:t>
            </a:r>
            <a:r>
              <a:rPr lang="en-US" altLang="zh-CN" dirty="0" smtClean="0"/>
              <a:t> 444 events, respectively (33.7 and 22.7 events per 1000 person-years; </a:t>
            </a:r>
            <a:r>
              <a:rPr lang="en-US" altLang="zh-CN" dirty="0" err="1" smtClean="0"/>
              <a:t>aHR</a:t>
            </a:r>
            <a:r>
              <a:rPr lang="en-US" altLang="zh-CN" dirty="0" smtClean="0"/>
              <a:t>, 1.44; 95% CI, 1.15-1.79; P = .001). There were 54 </a:t>
            </a:r>
            <a:r>
              <a:rPr lang="en-US" altLang="zh-CN" dirty="0" err="1" smtClean="0"/>
              <a:t>vs</a:t>
            </a:r>
            <a:r>
              <a:rPr lang="en-US" altLang="zh-CN" dirty="0" smtClean="0"/>
              <a:t> 258 secondary outcomes: AMI, stroke hospitalizations, or cardiovascular deaths (22.8 </a:t>
            </a:r>
            <a:r>
              <a:rPr lang="en-US" altLang="zh-CN" dirty="0" err="1" smtClean="0"/>
              <a:t>vs</a:t>
            </a:r>
            <a:r>
              <a:rPr lang="en-US" altLang="zh-CN" dirty="0" smtClean="0"/>
              <a:t> 22.5 events per 1000 person-years; </a:t>
            </a:r>
            <a:r>
              <a:rPr lang="en-US" altLang="zh-CN" dirty="0" err="1" smtClean="0"/>
              <a:t>aHR</a:t>
            </a:r>
            <a:r>
              <a:rPr lang="en-US" altLang="zh-CN" dirty="0" smtClean="0"/>
              <a:t>, 0.98; 95% CI, 0.71-1.34; P = .87).</a:t>
            </a:r>
          </a:p>
          <a:p>
            <a:r>
              <a:rPr lang="en-US" altLang="zh-CN" dirty="0" smtClean="0"/>
              <a:t>CONCLUSIONS AND RELEVANCE:</a:t>
            </a:r>
          </a:p>
          <a:p>
            <a:r>
              <a:rPr lang="en-US" altLang="zh-CN" dirty="0" smtClean="0"/>
              <a:t>Among patients with diabetes who were receiving metformin, the addition of insulin </a:t>
            </a:r>
            <a:r>
              <a:rPr lang="en-US" altLang="zh-CN" dirty="0" err="1" smtClean="0"/>
              <a:t>vs</a:t>
            </a:r>
            <a:r>
              <a:rPr lang="en-US" altLang="zh-CN" dirty="0" smtClean="0"/>
              <a:t> a sulfonylurea was associated with an increased risk of a composite of nonfatal cardiovascular outcomes and all-cause mortality. These findings require further investigation to understand risks associated with insulin use in these patients.</a:t>
            </a:r>
            <a:endParaRPr lang="zh-CN" altLang="en-US" dirty="0"/>
          </a:p>
        </p:txBody>
      </p:sp>
      <p:sp>
        <p:nvSpPr>
          <p:cNvPr id="4" name="灯片编号占位符 3"/>
          <p:cNvSpPr>
            <a:spLocks noGrp="1"/>
          </p:cNvSpPr>
          <p:nvPr>
            <p:ph type="sldNum" sz="quarter" idx="10"/>
          </p:nvPr>
        </p:nvSpPr>
        <p:spPr/>
        <p:txBody>
          <a:bodyPr/>
          <a:lstStyle/>
          <a:p>
            <a:pPr>
              <a:defRPr/>
            </a:pPr>
            <a:fld id="{A2FEC09F-BCE9-4391-92BD-FD03900FD84A}" type="slidenum">
              <a:rPr lang="en-US" altLang="zh-CN" smtClean="0"/>
              <a:pPr>
                <a:defRPr/>
              </a:pPr>
              <a:t>17</a:t>
            </a:fld>
            <a:endParaRPr lang="en-US" altLang="zh-CN"/>
          </a:p>
        </p:txBody>
      </p:sp>
    </p:spTree>
    <p:extLst>
      <p:ext uri="{BB962C8B-B14F-4D97-AF65-F5344CB8AC3E}">
        <p14:creationId xmlns:p14="http://schemas.microsoft.com/office/powerpoint/2010/main" val="2271358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幻灯片图像占位符 1"/>
          <p:cNvSpPr>
            <a:spLocks noGrp="1" noRot="1" noChangeAspect="1" noTextEdit="1"/>
          </p:cNvSpPr>
          <p:nvPr>
            <p:ph type="sldImg"/>
          </p:nvPr>
        </p:nvSpPr>
        <p:spPr>
          <a:noFill/>
        </p:spPr>
      </p:sp>
      <p:sp>
        <p:nvSpPr>
          <p:cNvPr id="55299"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b="1" smtClean="0">
                <a:solidFill>
                  <a:schemeClr val="bg1"/>
                </a:solidFill>
                <a:latin typeface="黑体" pitchFamily="49" charset="-122"/>
                <a:ea typeface="黑体" pitchFamily="49" charset="-122"/>
              </a:rPr>
              <a:t>以取暖分界的淮河为准，选取了淮河以北和以南的</a:t>
            </a:r>
            <a:r>
              <a:rPr lang="en-US" altLang="zh-CN" b="1" smtClean="0">
                <a:solidFill>
                  <a:schemeClr val="bg1"/>
                </a:solidFill>
                <a:latin typeface="黑体" pitchFamily="49" charset="-122"/>
                <a:ea typeface="黑体" pitchFamily="49" charset="-122"/>
              </a:rPr>
              <a:t>90</a:t>
            </a:r>
            <a:r>
              <a:rPr lang="zh-CN" altLang="en-US" b="1" smtClean="0">
                <a:solidFill>
                  <a:schemeClr val="bg1"/>
                </a:solidFill>
                <a:latin typeface="黑体" pitchFamily="49" charset="-122"/>
                <a:ea typeface="黑体" pitchFamily="49" charset="-122"/>
              </a:rPr>
              <a:t>座城市，收集了</a:t>
            </a:r>
            <a:r>
              <a:rPr lang="en-US" altLang="zh-CN" b="1" smtClean="0">
                <a:solidFill>
                  <a:schemeClr val="bg1"/>
                </a:solidFill>
                <a:latin typeface="黑体" pitchFamily="49" charset="-122"/>
                <a:ea typeface="黑体" pitchFamily="49" charset="-122"/>
              </a:rPr>
              <a:t>1981</a:t>
            </a:r>
            <a:r>
              <a:rPr lang="zh-CN" altLang="en-US" b="1" smtClean="0">
                <a:solidFill>
                  <a:schemeClr val="bg1"/>
                </a:solidFill>
                <a:latin typeface="黑体" pitchFamily="49" charset="-122"/>
                <a:ea typeface="黑体" pitchFamily="49" charset="-122"/>
              </a:rPr>
              <a:t>年到</a:t>
            </a:r>
            <a:r>
              <a:rPr lang="en-US" altLang="zh-CN" b="1" smtClean="0">
                <a:solidFill>
                  <a:schemeClr val="bg1"/>
                </a:solidFill>
                <a:latin typeface="黑体" pitchFamily="49" charset="-122"/>
                <a:ea typeface="黑体" pitchFamily="49" charset="-122"/>
              </a:rPr>
              <a:t>2000</a:t>
            </a:r>
            <a:r>
              <a:rPr lang="zh-CN" altLang="en-US" b="1" smtClean="0">
                <a:solidFill>
                  <a:schemeClr val="bg1"/>
                </a:solidFill>
                <a:latin typeface="黑体" pitchFamily="49" charset="-122"/>
                <a:ea typeface="黑体" pitchFamily="49" charset="-122"/>
              </a:rPr>
              <a:t>年间这些城市每日的总悬浮颗粒物浓度数据，以及疾控系统得到的</a:t>
            </a:r>
            <a:r>
              <a:rPr lang="en-US" altLang="zh-CN" b="1" smtClean="0">
                <a:solidFill>
                  <a:schemeClr val="bg1"/>
                </a:solidFill>
                <a:latin typeface="黑体" pitchFamily="49" charset="-122"/>
                <a:ea typeface="黑体" pitchFamily="49" charset="-122"/>
              </a:rPr>
              <a:t>1991</a:t>
            </a:r>
            <a:r>
              <a:rPr lang="zh-CN" altLang="en-US" b="1" smtClean="0">
                <a:solidFill>
                  <a:schemeClr val="bg1"/>
                </a:solidFill>
                <a:latin typeface="黑体" pitchFamily="49" charset="-122"/>
                <a:ea typeface="黑体" pitchFamily="49" charset="-122"/>
              </a:rPr>
              <a:t>年到</a:t>
            </a:r>
            <a:r>
              <a:rPr lang="en-US" altLang="zh-CN" b="1" smtClean="0">
                <a:solidFill>
                  <a:schemeClr val="bg1"/>
                </a:solidFill>
                <a:latin typeface="黑体" pitchFamily="49" charset="-122"/>
                <a:ea typeface="黑体" pitchFamily="49" charset="-122"/>
              </a:rPr>
              <a:t>2000</a:t>
            </a:r>
            <a:r>
              <a:rPr lang="zh-CN" altLang="en-US" b="1" smtClean="0">
                <a:solidFill>
                  <a:schemeClr val="bg1"/>
                </a:solidFill>
                <a:latin typeface="黑体" pitchFamily="49" charset="-122"/>
                <a:ea typeface="黑体" pitchFamily="49" charset="-122"/>
              </a:rPr>
              <a:t>年这些城市的各年龄段死亡率、预期寿命和死于心肺疾病的数据。</a:t>
            </a:r>
            <a:endParaRPr lang="en-US" altLang="zh-CN" b="1" smtClean="0">
              <a:solidFill>
                <a:schemeClr val="bg1"/>
              </a:solidFill>
              <a:latin typeface="黑体" pitchFamily="49" charset="-122"/>
              <a:ea typeface="黑体" pitchFamily="49" charset="-122"/>
            </a:endParaRPr>
          </a:p>
          <a:p>
            <a:endParaRPr lang="zh-CN" altLang="en-US" smtClean="0"/>
          </a:p>
        </p:txBody>
      </p:sp>
      <p:sp>
        <p:nvSpPr>
          <p:cNvPr id="55300" name="页眉占位符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eaLnBrk="1" hangingPunct="1"/>
            <a:endParaRPr lang="zh-TW" altLang="en-US" sz="1200" b="0" smtClean="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515F194-5FFC-49B1-8EBF-620513B76F96}" type="slidenum">
              <a:rPr lang="zh-CN" altLang="en-US" smtClean="0"/>
              <a:pPr/>
              <a:t>1</a:t>
            </a:fld>
            <a:endParaRPr lang="zh-CN" altLang="en-US"/>
          </a:p>
        </p:txBody>
      </p:sp>
    </p:spTree>
    <p:extLst>
      <p:ext uri="{BB962C8B-B14F-4D97-AF65-F5344CB8AC3E}">
        <p14:creationId xmlns:p14="http://schemas.microsoft.com/office/powerpoint/2010/main" val="666344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zh-TW" b="1" smtClean="0"/>
              <a:t>Background</a:t>
            </a:r>
          </a:p>
          <a:p>
            <a:pPr eaLnBrk="1" hangingPunct="1">
              <a:spcBef>
                <a:spcPct val="0"/>
              </a:spcBef>
            </a:pPr>
            <a:r>
              <a:rPr lang="en-US" altLang="zh-TW" smtClean="0"/>
              <a:t>Previous studies have suggested a reduction in the total number of hospital admissions for acute coronary syndrome after the enactment of legislation banning smoking in public places. However, it is unknown whether the reduction in admissions involved nonsmokers, smokers, or both.</a:t>
            </a:r>
          </a:p>
          <a:p>
            <a:pPr eaLnBrk="1" hangingPunct="1">
              <a:spcBef>
                <a:spcPct val="0"/>
              </a:spcBef>
            </a:pPr>
            <a:r>
              <a:rPr lang="en-US" altLang="zh-TW" smtClean="0">
                <a:hlinkClick r:id="rId3" action="ppaction://hlinkfile"/>
              </a:rPr>
              <a:t>Full Text of Background...</a:t>
            </a:r>
            <a:endParaRPr lang="en-US" altLang="zh-TW" smtClean="0"/>
          </a:p>
          <a:p>
            <a:pPr eaLnBrk="1" hangingPunct="1">
              <a:spcBef>
                <a:spcPct val="0"/>
              </a:spcBef>
            </a:pPr>
            <a:r>
              <a:rPr lang="en-US" altLang="zh-TW" b="1" smtClean="0"/>
              <a:t>Methods</a:t>
            </a:r>
          </a:p>
          <a:p>
            <a:pPr eaLnBrk="1" hangingPunct="1">
              <a:spcBef>
                <a:spcPct val="0"/>
              </a:spcBef>
            </a:pPr>
            <a:r>
              <a:rPr lang="en-US" altLang="zh-TW" smtClean="0"/>
              <a:t>Since the end of March 2006, smoking has been prohibited by law in all enclosed public places throughout Scotland. We collected information prospectively on smoking status and exposure to secondhand smoke based on questionnaires and biochemical findings from all patients admitted with acute coronary syndrome to nine Scottish hospitals during the 10-month period preceding the passage of the legislation and during the same period the next year. These hospitals accounted for 64% of admissions for acute coronary syndrome in Scotland, which has a population of 5.1 million.</a:t>
            </a:r>
          </a:p>
          <a:p>
            <a:pPr eaLnBrk="1" hangingPunct="1">
              <a:spcBef>
                <a:spcPct val="0"/>
              </a:spcBef>
            </a:pPr>
            <a:r>
              <a:rPr lang="en-US" altLang="zh-TW" smtClean="0">
                <a:hlinkClick r:id="rId4" action="ppaction://hlinkfile"/>
              </a:rPr>
              <a:t>Full Text of Methods...</a:t>
            </a:r>
            <a:endParaRPr lang="en-US" altLang="zh-TW" smtClean="0"/>
          </a:p>
          <a:p>
            <a:pPr eaLnBrk="1" hangingPunct="1">
              <a:spcBef>
                <a:spcPct val="0"/>
              </a:spcBef>
            </a:pPr>
            <a:r>
              <a:rPr lang="en-US" altLang="zh-TW" b="1" smtClean="0"/>
              <a:t>Results</a:t>
            </a:r>
          </a:p>
          <a:p>
            <a:pPr eaLnBrk="1" hangingPunct="1">
              <a:spcBef>
                <a:spcPct val="0"/>
              </a:spcBef>
            </a:pPr>
            <a:r>
              <a:rPr lang="en-US" altLang="zh-TW" smtClean="0"/>
              <a:t>Overall, the number of admissions for acute coronary syndrome decreased from 3235 to 2684 — a 17% reduction (95% confidence interval, 16 to 18) — as compared with a 4% reduction in England (which has no such legislation) during the same period and a mean annual decrease of 3% (maximum decrease, 9%) in Scotland during the decade preceding the study. The reduction in the number of admissions was not due to an increase in the number of deaths of patients with acute coronary syndrome who were not admitted to the hospital; this latter number decreased by 6%. There was a 14% reduction in the number of admissions for acute coronary syndrome among smokers, a 19% reduction among former smokers, and a 21% reduction among persons who had never smoked. Persons who had never smoked reported a decrease in the weekly duration of exposure to secondhand smoke (P&lt;0.001 by the chi-square test for trend) that was confirmed by a decrease in their geometric mean concentration of serum cotinine from 0.68 to 0.56 ng per milliliter (P&lt;0.001 by the t-test).</a:t>
            </a:r>
          </a:p>
          <a:p>
            <a:pPr eaLnBrk="1" hangingPunct="1">
              <a:spcBef>
                <a:spcPct val="0"/>
              </a:spcBef>
            </a:pPr>
            <a:r>
              <a:rPr lang="en-US" altLang="zh-TW" smtClean="0">
                <a:hlinkClick r:id="rId5" action="ppaction://hlinkfile"/>
              </a:rPr>
              <a:t>Full Text of Results...</a:t>
            </a:r>
            <a:endParaRPr lang="en-US" altLang="zh-TW" smtClean="0"/>
          </a:p>
          <a:p>
            <a:pPr eaLnBrk="1" hangingPunct="1">
              <a:spcBef>
                <a:spcPct val="0"/>
              </a:spcBef>
            </a:pPr>
            <a:r>
              <a:rPr lang="en-US" altLang="zh-TW" b="1" smtClean="0"/>
              <a:t>Conclusions</a:t>
            </a:r>
          </a:p>
          <a:p>
            <a:pPr eaLnBrk="1" hangingPunct="1">
              <a:spcBef>
                <a:spcPct val="0"/>
              </a:spcBef>
            </a:pPr>
            <a:r>
              <a:rPr lang="en-US" altLang="zh-TW" smtClean="0"/>
              <a:t>The number of admissions for acute coronary syndrome decreased after the implementation of smoke-free legislation. A total of 67% of the decrease involved nonsmokers. However, fewer admissions among smokers also contributed to the overall reduction.</a:t>
            </a:r>
          </a:p>
          <a:p>
            <a:pPr eaLnBrk="1" hangingPunct="1">
              <a:spcBef>
                <a:spcPct val="0"/>
              </a:spcBef>
            </a:pPr>
            <a:endParaRPr lang="zh-CN" altLang="en-US" smtClean="0">
              <a:ea typeface="宋体" pitchFamily="2" charset="-122"/>
            </a:endParaRPr>
          </a:p>
        </p:txBody>
      </p:sp>
      <p:sp>
        <p:nvSpPr>
          <p:cNvPr id="809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hangingPunct="1"/>
            <a:fld id="{DD9EF4C4-1131-4BF9-8AAC-E84E8E183F27}" type="slidenum">
              <a:rPr lang="zh-CN" altLang="en-US">
                <a:solidFill>
                  <a:srgbClr val="000000"/>
                </a:solidFill>
                <a:ea typeface="宋体" pitchFamily="2" charset="-122"/>
              </a:rPr>
              <a:pPr eaLnBrk="1" hangingPunct="1"/>
              <a:t>26</a:t>
            </a:fld>
            <a:endParaRPr lang="en-US" altLang="zh-CN">
              <a:solidFill>
                <a:srgbClr val="000000"/>
              </a:solidFill>
              <a:ea typeface="宋体"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2FEC09F-BCE9-4391-92BD-FD03900FD84A}" type="slidenum">
              <a:rPr lang="en-US" altLang="zh-CN" smtClean="0"/>
              <a:pPr>
                <a:defRPr/>
              </a:pPr>
              <a:t>29</a:t>
            </a:fld>
            <a:endParaRPr lang="en-US" altLang="zh-CN"/>
          </a:p>
        </p:txBody>
      </p:sp>
    </p:spTree>
    <p:extLst>
      <p:ext uri="{BB962C8B-B14F-4D97-AF65-F5344CB8AC3E}">
        <p14:creationId xmlns:p14="http://schemas.microsoft.com/office/powerpoint/2010/main" val="3972620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2FEC09F-BCE9-4391-92BD-FD03900FD84A}" type="slidenum">
              <a:rPr lang="en-US" altLang="zh-CN" smtClean="0"/>
              <a:pPr>
                <a:defRPr/>
              </a:pPr>
              <a:t>30</a:t>
            </a:fld>
            <a:endParaRPr lang="en-US" altLang="zh-CN"/>
          </a:p>
        </p:txBody>
      </p:sp>
    </p:spTree>
    <p:extLst>
      <p:ext uri="{BB962C8B-B14F-4D97-AF65-F5344CB8AC3E}">
        <p14:creationId xmlns:p14="http://schemas.microsoft.com/office/powerpoint/2010/main" val="2842888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2FEC09F-BCE9-4391-92BD-FD03900FD84A}" type="slidenum">
              <a:rPr lang="en-US" altLang="zh-CN" smtClean="0"/>
              <a:pPr>
                <a:defRPr/>
              </a:pPr>
              <a:t>31</a:t>
            </a:fld>
            <a:endParaRPr lang="en-US" altLang="zh-CN"/>
          </a:p>
        </p:txBody>
      </p:sp>
    </p:spTree>
    <p:extLst>
      <p:ext uri="{BB962C8B-B14F-4D97-AF65-F5344CB8AC3E}">
        <p14:creationId xmlns:p14="http://schemas.microsoft.com/office/powerpoint/2010/main" val="2842888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讲解该平台主要实现什么功能，由于时间关系，只介绍各个部分最核心的问题。</a:t>
            </a:r>
            <a:endParaRPr lang="zh-CN" altLang="en-US" dirty="0"/>
          </a:p>
        </p:txBody>
      </p:sp>
      <p:sp>
        <p:nvSpPr>
          <p:cNvPr id="4" name="灯片编号占位符 3"/>
          <p:cNvSpPr>
            <a:spLocks noGrp="1"/>
          </p:cNvSpPr>
          <p:nvPr>
            <p:ph type="sldNum" sz="quarter" idx="10"/>
          </p:nvPr>
        </p:nvSpPr>
        <p:spPr/>
        <p:txBody>
          <a:bodyPr/>
          <a:lstStyle/>
          <a:p>
            <a:fld id="{12D6B672-B765-4B5C-8F4C-09CDB229D585}" type="slidenum">
              <a:rPr lang="zh-CN" altLang="en-US" smtClean="0"/>
              <a:pPr/>
              <a:t>32</a:t>
            </a:fld>
            <a:endParaRPr lang="zh-CN" altLang="en-US"/>
          </a:p>
        </p:txBody>
      </p:sp>
    </p:spTree>
    <p:extLst>
      <p:ext uri="{BB962C8B-B14F-4D97-AF65-F5344CB8AC3E}">
        <p14:creationId xmlns:p14="http://schemas.microsoft.com/office/powerpoint/2010/main" val="1683923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2FEC09F-BCE9-4391-92BD-FD03900FD84A}" type="slidenum">
              <a:rPr lang="en-US" altLang="zh-CN" smtClean="0"/>
              <a:pPr>
                <a:defRPr/>
              </a:pPr>
              <a:t>35</a:t>
            </a:fld>
            <a:endParaRPr lang="en-US" altLang="zh-CN"/>
          </a:p>
        </p:txBody>
      </p:sp>
    </p:spTree>
    <p:extLst>
      <p:ext uri="{BB962C8B-B14F-4D97-AF65-F5344CB8AC3E}">
        <p14:creationId xmlns:p14="http://schemas.microsoft.com/office/powerpoint/2010/main" val="1345415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2FEC09F-BCE9-4391-92BD-FD03900FD84A}" type="slidenum">
              <a:rPr lang="en-US" altLang="zh-CN" smtClean="0"/>
              <a:pPr>
                <a:defRPr/>
              </a:pPr>
              <a:t>2</a:t>
            </a:fld>
            <a:endParaRPr lang="en-US" altLang="zh-CN"/>
          </a:p>
        </p:txBody>
      </p:sp>
    </p:spTree>
    <p:extLst>
      <p:ext uri="{BB962C8B-B14F-4D97-AF65-F5344CB8AC3E}">
        <p14:creationId xmlns:p14="http://schemas.microsoft.com/office/powerpoint/2010/main" val="4248238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716A6A-7C33-4143-A1C8-7299280E3EAF}" type="slidenum">
              <a:rPr lang="en-US" smtClean="0"/>
              <a:pPr/>
              <a:t>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2FEC09F-BCE9-4391-92BD-FD03900FD84A}" type="slidenum">
              <a:rPr lang="en-US" altLang="zh-CN" smtClean="0"/>
              <a:pPr>
                <a:defRPr/>
              </a:pPr>
              <a:t>4</a:t>
            </a:fld>
            <a:endParaRPr lang="en-US" altLang="zh-CN"/>
          </a:p>
        </p:txBody>
      </p:sp>
    </p:spTree>
    <p:extLst>
      <p:ext uri="{BB962C8B-B14F-4D97-AF65-F5344CB8AC3E}">
        <p14:creationId xmlns:p14="http://schemas.microsoft.com/office/powerpoint/2010/main" val="230697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r>
              <a:rPr lang="en-US" altLang="zh-CN" dirty="0" err="1" smtClean="0"/>
              <a:t>Psychol</a:t>
            </a:r>
            <a:r>
              <a:rPr lang="en-US" altLang="zh-CN" dirty="0" smtClean="0"/>
              <a:t> Sci. 2015 Jan 20. </a:t>
            </a:r>
            <a:r>
              <a:rPr lang="en-US" altLang="zh-CN" dirty="0" err="1" smtClean="0"/>
              <a:t>pii</a:t>
            </a:r>
            <a:r>
              <a:rPr lang="en-US" altLang="zh-CN" dirty="0" smtClean="0"/>
              <a:t>: 0956797614557867. [</a:t>
            </a:r>
            <a:r>
              <a:rPr lang="en-US" altLang="zh-CN" dirty="0" err="1" smtClean="0"/>
              <a:t>Epub</a:t>
            </a:r>
            <a:r>
              <a:rPr lang="en-US" altLang="zh-CN" dirty="0" smtClean="0"/>
              <a:t> ahead of print]</a:t>
            </a:r>
          </a:p>
          <a:p>
            <a:r>
              <a:rPr lang="en-US" altLang="zh-CN" dirty="0" smtClean="0"/>
              <a:t>Psychological Language on Twitter Predicts County-Level Heart Disease Mortality.</a:t>
            </a:r>
          </a:p>
          <a:p>
            <a:r>
              <a:rPr lang="en-US" altLang="zh-CN" dirty="0" err="1" smtClean="0"/>
              <a:t>Eichstaedt</a:t>
            </a:r>
            <a:r>
              <a:rPr lang="en-US" altLang="zh-CN" dirty="0" smtClean="0"/>
              <a:t> </a:t>
            </a:r>
            <a:r>
              <a:rPr lang="en-US" altLang="zh-CN" dirty="0" err="1" smtClean="0"/>
              <a:t>JC1</a:t>
            </a:r>
            <a:r>
              <a:rPr lang="en-US" altLang="zh-CN" dirty="0" smtClean="0"/>
              <a:t>, Schwartz </a:t>
            </a:r>
            <a:r>
              <a:rPr lang="en-US" altLang="zh-CN" dirty="0" err="1" smtClean="0"/>
              <a:t>HA2</a:t>
            </a:r>
            <a:r>
              <a:rPr lang="en-US" altLang="zh-CN" dirty="0" smtClean="0"/>
              <a:t>, Kern </a:t>
            </a:r>
            <a:r>
              <a:rPr lang="en-US" altLang="zh-CN" dirty="0" err="1" smtClean="0"/>
              <a:t>ML3</a:t>
            </a:r>
            <a:r>
              <a:rPr lang="en-US" altLang="zh-CN" dirty="0" smtClean="0"/>
              <a:t>, Park </a:t>
            </a:r>
            <a:r>
              <a:rPr lang="en-US" altLang="zh-CN" dirty="0" err="1" smtClean="0"/>
              <a:t>G4</a:t>
            </a:r>
            <a:r>
              <a:rPr lang="en-US" altLang="zh-CN" dirty="0" smtClean="0"/>
              <a:t>, </a:t>
            </a:r>
            <a:r>
              <a:rPr lang="en-US" altLang="zh-CN" dirty="0" err="1" smtClean="0"/>
              <a:t>Labarthe</a:t>
            </a:r>
            <a:r>
              <a:rPr lang="en-US" altLang="zh-CN" dirty="0" smtClean="0"/>
              <a:t> </a:t>
            </a:r>
            <a:r>
              <a:rPr lang="en-US" altLang="zh-CN" dirty="0" err="1" smtClean="0"/>
              <a:t>DR5</a:t>
            </a:r>
            <a:r>
              <a:rPr lang="en-US" altLang="zh-CN" dirty="0" smtClean="0"/>
              <a:t>, Merchant </a:t>
            </a:r>
            <a:r>
              <a:rPr lang="en-US" altLang="zh-CN" dirty="0" err="1" smtClean="0"/>
              <a:t>RM6</a:t>
            </a:r>
            <a:r>
              <a:rPr lang="en-US" altLang="zh-CN" dirty="0" smtClean="0"/>
              <a:t>, </a:t>
            </a:r>
            <a:r>
              <a:rPr lang="en-US" altLang="zh-CN" dirty="0" err="1" smtClean="0"/>
              <a:t>Jha</a:t>
            </a:r>
            <a:r>
              <a:rPr lang="en-US" altLang="zh-CN" dirty="0" smtClean="0"/>
              <a:t> </a:t>
            </a:r>
            <a:r>
              <a:rPr lang="en-US" altLang="zh-CN" dirty="0" err="1" smtClean="0"/>
              <a:t>S7</a:t>
            </a:r>
            <a:r>
              <a:rPr lang="en-US" altLang="zh-CN" dirty="0" smtClean="0"/>
              <a:t>, </a:t>
            </a:r>
            <a:r>
              <a:rPr lang="en-US" altLang="zh-CN" dirty="0" err="1" smtClean="0"/>
              <a:t>Agrawal</a:t>
            </a:r>
            <a:r>
              <a:rPr lang="en-US" altLang="zh-CN" dirty="0" smtClean="0"/>
              <a:t> </a:t>
            </a:r>
            <a:r>
              <a:rPr lang="en-US" altLang="zh-CN" dirty="0" err="1" smtClean="0"/>
              <a:t>M7</a:t>
            </a:r>
            <a:r>
              <a:rPr lang="en-US" altLang="zh-CN" dirty="0" smtClean="0"/>
              <a:t>, </a:t>
            </a:r>
            <a:r>
              <a:rPr lang="en-US" altLang="zh-CN" dirty="0" err="1" smtClean="0"/>
              <a:t>Dziurzynski</a:t>
            </a:r>
            <a:r>
              <a:rPr lang="en-US" altLang="zh-CN" dirty="0" smtClean="0"/>
              <a:t> </a:t>
            </a:r>
            <a:r>
              <a:rPr lang="en-US" altLang="zh-CN" dirty="0" err="1" smtClean="0"/>
              <a:t>LA4</a:t>
            </a:r>
            <a:r>
              <a:rPr lang="en-US" altLang="zh-CN" dirty="0" smtClean="0"/>
              <a:t>, Sap </a:t>
            </a:r>
            <a:r>
              <a:rPr lang="en-US" altLang="zh-CN" dirty="0" err="1" smtClean="0"/>
              <a:t>M4</a:t>
            </a:r>
            <a:r>
              <a:rPr lang="en-US" altLang="zh-CN" dirty="0" smtClean="0"/>
              <a:t>, </a:t>
            </a:r>
            <a:r>
              <a:rPr lang="en-US" altLang="zh-CN" dirty="0" err="1" smtClean="0"/>
              <a:t>Weeg</a:t>
            </a:r>
            <a:r>
              <a:rPr lang="en-US" altLang="zh-CN" dirty="0" smtClean="0"/>
              <a:t> </a:t>
            </a:r>
            <a:r>
              <a:rPr lang="en-US" altLang="zh-CN" dirty="0" err="1" smtClean="0"/>
              <a:t>C4</a:t>
            </a:r>
            <a:r>
              <a:rPr lang="en-US" altLang="zh-CN" dirty="0" smtClean="0"/>
              <a:t>, Larson </a:t>
            </a:r>
            <a:r>
              <a:rPr lang="en-US" altLang="zh-CN" dirty="0" err="1" smtClean="0"/>
              <a:t>EE4</a:t>
            </a:r>
            <a:r>
              <a:rPr lang="en-US" altLang="zh-CN" dirty="0" smtClean="0"/>
              <a:t>, </a:t>
            </a:r>
            <a:r>
              <a:rPr lang="en-US" altLang="zh-CN" dirty="0" err="1" smtClean="0"/>
              <a:t>Ungar</a:t>
            </a:r>
            <a:r>
              <a:rPr lang="en-US" altLang="zh-CN" dirty="0" smtClean="0"/>
              <a:t> </a:t>
            </a:r>
            <a:r>
              <a:rPr lang="en-US" altLang="zh-CN" dirty="0" err="1" smtClean="0"/>
              <a:t>LH2</a:t>
            </a:r>
            <a:r>
              <a:rPr lang="en-US" altLang="zh-CN" dirty="0" smtClean="0"/>
              <a:t>, Seligman </a:t>
            </a:r>
            <a:r>
              <a:rPr lang="en-US" altLang="zh-CN" dirty="0" err="1" smtClean="0"/>
              <a:t>ME4</a:t>
            </a:r>
            <a:r>
              <a:rPr lang="en-US" altLang="zh-CN" dirty="0" smtClean="0"/>
              <a:t>.</a:t>
            </a:r>
          </a:p>
          <a:p>
            <a:r>
              <a:rPr lang="en-US" altLang="zh-CN" dirty="0" smtClean="0"/>
              <a:t>Author information</a:t>
            </a:r>
          </a:p>
          <a:p>
            <a:r>
              <a:rPr lang="en-US" altLang="zh-CN" dirty="0" smtClean="0"/>
              <a:t>Abstract</a:t>
            </a:r>
          </a:p>
          <a:p>
            <a:r>
              <a:rPr lang="en-US" altLang="zh-CN" dirty="0" smtClean="0"/>
              <a:t>Hostility and chronic stress are known risk factors for heart disease, but they are costly to assess on a large scale. We used language expressed on Twitter to characterize community-level psychological correlates of age-adjusted mortality from atherosclerotic heart disease (AHD). Language patterns reflecting negative social relationships, disengagement, and negative emotions-especially anger-emerged as risk factors; positive emotions and psychological engagement emerged as protective factors. Most correlations remained significant after controlling for income and education. A cross-sectional regression model based only on Twitter language predicted AHD mortality significantly better than did a model that combined 10 common demographic, socioeconomic, and health risk factors, including smoking, diabetes, hypertension, and obesity. Capturing community psychological characteristics through social media is feasible, and these characteristics are strong markers of cardiovascular mortality at the community level.</a:t>
            </a:r>
            <a:endParaRPr lang="zh-CN" altLang="en-US" dirty="0"/>
          </a:p>
        </p:txBody>
      </p:sp>
      <p:sp>
        <p:nvSpPr>
          <p:cNvPr id="4" name="灯片编号占位符 3"/>
          <p:cNvSpPr>
            <a:spLocks noGrp="1"/>
          </p:cNvSpPr>
          <p:nvPr>
            <p:ph type="sldNum" sz="quarter" idx="10"/>
          </p:nvPr>
        </p:nvSpPr>
        <p:spPr/>
        <p:txBody>
          <a:bodyPr/>
          <a:lstStyle/>
          <a:p>
            <a:pPr>
              <a:defRPr/>
            </a:pPr>
            <a:fld id="{EE68EBBE-5079-4B3F-98C3-4E74B33BE8F7}" type="slidenum">
              <a:rPr lang="zh-TW" altLang="en-US" smtClean="0">
                <a:solidFill>
                  <a:prstClr val="black"/>
                </a:solidFill>
              </a:rPr>
              <a:pPr>
                <a:defRPr/>
              </a:pPr>
              <a:t>5</a:t>
            </a:fld>
            <a:endParaRPr lang="zh-TW" altLang="en-US">
              <a:solidFill>
                <a:prstClr val="black"/>
              </a:solidFill>
            </a:endParaRPr>
          </a:p>
        </p:txBody>
      </p:sp>
    </p:spTree>
    <p:extLst>
      <p:ext uri="{BB962C8B-B14F-4D97-AF65-F5344CB8AC3E}">
        <p14:creationId xmlns:p14="http://schemas.microsoft.com/office/powerpoint/2010/main" val="22006612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2FEC09F-BCE9-4391-92BD-FD03900FD84A}" type="slidenum">
              <a:rPr lang="en-US" altLang="zh-CN" smtClean="0"/>
              <a:pPr>
                <a:defRPr/>
              </a:pPr>
              <a:t>6</a:t>
            </a:fld>
            <a:endParaRPr lang="en-US" altLang="zh-CN"/>
          </a:p>
        </p:txBody>
      </p:sp>
    </p:spTree>
    <p:extLst>
      <p:ext uri="{BB962C8B-B14F-4D97-AF65-F5344CB8AC3E}">
        <p14:creationId xmlns:p14="http://schemas.microsoft.com/office/powerpoint/2010/main" val="3249509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A2FEC09F-BCE9-4391-92BD-FD03900FD84A}" type="slidenum">
              <a:rPr lang="en-US" altLang="zh-CN" smtClean="0"/>
              <a:pPr>
                <a:defRPr/>
              </a:pPr>
              <a:t>7</a:t>
            </a:fld>
            <a:endParaRPr lang="en-US" altLang="zh-CN"/>
          </a:p>
        </p:txBody>
      </p:sp>
    </p:spTree>
    <p:extLst>
      <p:ext uri="{BB962C8B-B14F-4D97-AF65-F5344CB8AC3E}">
        <p14:creationId xmlns:p14="http://schemas.microsoft.com/office/powerpoint/2010/main" val="3977285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幻灯片图像占位符 1"/>
          <p:cNvSpPr>
            <a:spLocks noGrp="1" noRot="1" noChangeAspect="1" noTextEdit="1"/>
          </p:cNvSpPr>
          <p:nvPr>
            <p:ph type="sldImg"/>
          </p:nvPr>
        </p:nvSpPr>
        <p:spPr>
          <a:noFill/>
          <a:extLst>
            <a:ext uri="{FAA26D3D-D897-4be2-8F04-BA451C77F1D7}">
              <ma14:placeholderFlag xmlns="" xmlns:ma14="http://schemas.microsoft.com/office/mac/drawingml/2011/main" val="1"/>
            </a:ext>
          </a:extLst>
        </p:spPr>
      </p:sp>
      <p:sp>
        <p:nvSpPr>
          <p:cNvPr id="56322" name="备注占位符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kumimoji="0" lang="zh-CN" altLang="en-US">
              <a:latin typeface="Arial" charset="0"/>
              <a:ea typeface="宋体" charset="0"/>
            </a:endParaRPr>
          </a:p>
        </p:txBody>
      </p:sp>
      <p:sp>
        <p:nvSpPr>
          <p:cNvPr id="56323" name="灯片编号占位符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rgbClr val="CCECFF"/>
                </a:solidFill>
                <a:latin typeface="Arial" charset="0"/>
                <a:ea typeface="宋体" charset="0"/>
                <a:cs typeface="宋体" charset="0"/>
              </a:defRPr>
            </a:lvl1pPr>
            <a:lvl2pPr marL="742950" indent="-285750">
              <a:defRPr sz="2400" b="1">
                <a:solidFill>
                  <a:srgbClr val="CCECFF"/>
                </a:solidFill>
                <a:latin typeface="Arial" charset="0"/>
                <a:ea typeface="宋体" charset="0"/>
              </a:defRPr>
            </a:lvl2pPr>
            <a:lvl3pPr marL="1143000" indent="-228600">
              <a:defRPr sz="2400" b="1">
                <a:solidFill>
                  <a:srgbClr val="CCECFF"/>
                </a:solidFill>
                <a:latin typeface="Arial" charset="0"/>
                <a:ea typeface="宋体" charset="0"/>
              </a:defRPr>
            </a:lvl3pPr>
            <a:lvl4pPr marL="1600200" indent="-228600">
              <a:defRPr sz="2400" b="1">
                <a:solidFill>
                  <a:srgbClr val="CCECFF"/>
                </a:solidFill>
                <a:latin typeface="Arial" charset="0"/>
                <a:ea typeface="宋体" charset="0"/>
              </a:defRPr>
            </a:lvl4pPr>
            <a:lvl5pPr marL="2057400" indent="-228600">
              <a:defRPr sz="2400" b="1">
                <a:solidFill>
                  <a:srgbClr val="CCECFF"/>
                </a:solidFill>
                <a:latin typeface="Arial" charset="0"/>
                <a:ea typeface="宋体" charset="0"/>
              </a:defRPr>
            </a:lvl5pPr>
            <a:lvl6pPr marL="2514600" indent="-228600" fontAlgn="base">
              <a:spcBef>
                <a:spcPct val="0"/>
              </a:spcBef>
              <a:spcAft>
                <a:spcPct val="0"/>
              </a:spcAft>
              <a:defRPr sz="2400" b="1">
                <a:solidFill>
                  <a:srgbClr val="CCECFF"/>
                </a:solidFill>
                <a:latin typeface="Arial" charset="0"/>
                <a:ea typeface="宋体" charset="0"/>
              </a:defRPr>
            </a:lvl6pPr>
            <a:lvl7pPr marL="2971800" indent="-228600" fontAlgn="base">
              <a:spcBef>
                <a:spcPct val="0"/>
              </a:spcBef>
              <a:spcAft>
                <a:spcPct val="0"/>
              </a:spcAft>
              <a:defRPr sz="2400" b="1">
                <a:solidFill>
                  <a:srgbClr val="CCECFF"/>
                </a:solidFill>
                <a:latin typeface="Arial" charset="0"/>
                <a:ea typeface="宋体" charset="0"/>
              </a:defRPr>
            </a:lvl7pPr>
            <a:lvl8pPr marL="3429000" indent="-228600" fontAlgn="base">
              <a:spcBef>
                <a:spcPct val="0"/>
              </a:spcBef>
              <a:spcAft>
                <a:spcPct val="0"/>
              </a:spcAft>
              <a:defRPr sz="2400" b="1">
                <a:solidFill>
                  <a:srgbClr val="CCECFF"/>
                </a:solidFill>
                <a:latin typeface="Arial" charset="0"/>
                <a:ea typeface="宋体" charset="0"/>
              </a:defRPr>
            </a:lvl8pPr>
            <a:lvl9pPr marL="3886200" indent="-228600" fontAlgn="base">
              <a:spcBef>
                <a:spcPct val="0"/>
              </a:spcBef>
              <a:spcAft>
                <a:spcPct val="0"/>
              </a:spcAft>
              <a:defRPr sz="2400" b="1">
                <a:solidFill>
                  <a:srgbClr val="CCECFF"/>
                </a:solidFill>
                <a:latin typeface="Arial" charset="0"/>
                <a:ea typeface="宋体" charset="0"/>
              </a:defRPr>
            </a:lvl9pPr>
          </a:lstStyle>
          <a:p>
            <a:fld id="{06FEDA4E-F2CB-5B4F-BF46-C771361DD8F6}" type="slidenum">
              <a:rPr lang="en-US" altLang="zh-CN" sz="1200" b="0">
                <a:solidFill>
                  <a:prstClr val="black"/>
                </a:solidFill>
              </a:rPr>
              <a:pPr/>
              <a:t>8</a:t>
            </a:fld>
            <a:endParaRPr lang="en-US" altLang="zh-CN" sz="1200" b="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6.xml"/><Relationship Id="rId4" Type="http://schemas.openxmlformats.org/officeDocument/2006/relationships/image" Target="../media/image3.gif"/></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灯片编号占位符 6"/>
          <p:cNvSpPr>
            <a:spLocks noGrp="1"/>
          </p:cNvSpPr>
          <p:nvPr>
            <p:ph type="sldNum" sz="quarter" idx="10"/>
          </p:nvPr>
        </p:nvSpPr>
        <p:spPr/>
        <p:txBody>
          <a:bodyPr/>
          <a:lstStyle>
            <a:lvl1pPr>
              <a:defRPr/>
            </a:lvl1pPr>
          </a:lstStyle>
          <a:p>
            <a:pPr>
              <a:defRPr/>
            </a:pPr>
            <a:fld id="{D277F578-B688-4AD2-A890-E1E0405A6459}" type="slidenum">
              <a:rPr lang="zh-CN" altLang="en-US"/>
              <a:pPr>
                <a:defRPr/>
              </a:pPr>
              <a:t>‹#›</a:t>
            </a:fld>
            <a:endParaRPr lang="zh-CN" altLang="en-US"/>
          </a:p>
        </p:txBody>
      </p:sp>
    </p:spTree>
    <p:extLst>
      <p:ext uri="{BB962C8B-B14F-4D97-AF65-F5344CB8AC3E}">
        <p14:creationId xmlns:p14="http://schemas.microsoft.com/office/powerpoint/2010/main" val="42639598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999647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xfrm>
            <a:off x="3276600" y="6400800"/>
            <a:ext cx="1905000" cy="457200"/>
          </a:xfrm>
          <a:prstGeom prst="rect">
            <a:avLst/>
          </a:prstGeom>
        </p:spPr>
        <p:txBody>
          <a:bodyPr/>
          <a:lstStyle>
            <a:lvl1pPr eaLnBrk="1" hangingPunct="1">
              <a:defRPr>
                <a:latin typeface="Arial" pitchFamily="34" charset="0"/>
                <a:ea typeface="黑体" pitchFamily="2" charset="-122"/>
              </a:defRPr>
            </a:lvl1pPr>
          </a:lstStyle>
          <a:p>
            <a:pPr>
              <a:defRPr/>
            </a:pPr>
            <a:endParaRPr lang="en-US" altLang="en-US"/>
          </a:p>
        </p:txBody>
      </p:sp>
      <p:sp>
        <p:nvSpPr>
          <p:cNvPr id="3" name="Rectangle 6"/>
          <p:cNvSpPr>
            <a:spLocks noGrp="1" noChangeArrowheads="1"/>
          </p:cNvSpPr>
          <p:nvPr>
            <p:ph type="ftr" sz="quarter" idx="11"/>
          </p:nvPr>
        </p:nvSpPr>
        <p:spPr>
          <a:xfrm>
            <a:off x="5334000" y="6400800"/>
            <a:ext cx="28956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黑体" panose="02010609060101010101" pitchFamily="49" charset="-122"/>
              </a:defRPr>
            </a:lvl1pPr>
          </a:lstStyle>
          <a:p>
            <a:pPr>
              <a:defRPr/>
            </a:pPr>
            <a:endParaRPr lang="en-US" altLang="en-US"/>
          </a:p>
        </p:txBody>
      </p:sp>
    </p:spTree>
    <p:extLst>
      <p:ext uri="{BB962C8B-B14F-4D97-AF65-F5344CB8AC3E}">
        <p14:creationId xmlns:p14="http://schemas.microsoft.com/office/powerpoint/2010/main" val="134771271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灯片编号占位符 6"/>
          <p:cNvSpPr>
            <a:spLocks noGrp="1"/>
          </p:cNvSpPr>
          <p:nvPr>
            <p:ph type="sldNum" sz="quarter" idx="10"/>
          </p:nvPr>
        </p:nvSpPr>
        <p:spPr/>
        <p:txBody>
          <a:bodyPr/>
          <a:lstStyle>
            <a:lvl1pPr>
              <a:defRPr/>
            </a:lvl1pPr>
          </a:lstStyle>
          <a:p>
            <a:pPr>
              <a:defRPr/>
            </a:pPr>
            <a:fld id="{85AD04AA-D90B-4F8A-B0D6-2C9E3ED939F8}" type="slidenum">
              <a:rPr lang="zh-CN" altLang="en-US"/>
              <a:pPr>
                <a:defRPr/>
              </a:pPr>
              <a:t>‹#›</a:t>
            </a:fld>
            <a:endParaRPr lang="zh-CN" altLang="en-US"/>
          </a:p>
        </p:txBody>
      </p:sp>
    </p:spTree>
    <p:extLst>
      <p:ext uri="{BB962C8B-B14F-4D97-AF65-F5344CB8AC3E}">
        <p14:creationId xmlns:p14="http://schemas.microsoft.com/office/powerpoint/2010/main" val="36113409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灯片编号占位符 6"/>
          <p:cNvSpPr>
            <a:spLocks noGrp="1"/>
          </p:cNvSpPr>
          <p:nvPr>
            <p:ph type="sldNum" sz="quarter" idx="10"/>
          </p:nvPr>
        </p:nvSpPr>
        <p:spPr/>
        <p:txBody>
          <a:bodyPr/>
          <a:lstStyle>
            <a:lvl1pPr>
              <a:defRPr/>
            </a:lvl1pPr>
          </a:lstStyle>
          <a:p>
            <a:pPr>
              <a:defRPr/>
            </a:pPr>
            <a:fld id="{9E80621D-4C04-4F1C-AC9A-0C52992D60FF}" type="slidenum">
              <a:rPr lang="zh-CN" altLang="en-US"/>
              <a:pPr>
                <a:defRPr/>
              </a:pPr>
              <a:t>‹#›</a:t>
            </a:fld>
            <a:endParaRPr lang="zh-CN" altLang="en-US"/>
          </a:p>
        </p:txBody>
      </p:sp>
    </p:spTree>
    <p:extLst>
      <p:ext uri="{BB962C8B-B14F-4D97-AF65-F5344CB8AC3E}">
        <p14:creationId xmlns:p14="http://schemas.microsoft.com/office/powerpoint/2010/main" val="387950757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6"/>
          <p:cNvSpPr>
            <a:spLocks noGrp="1"/>
          </p:cNvSpPr>
          <p:nvPr>
            <p:ph type="sldNum" sz="quarter" idx="10"/>
          </p:nvPr>
        </p:nvSpPr>
        <p:spPr/>
        <p:txBody>
          <a:bodyPr/>
          <a:lstStyle>
            <a:lvl1pPr>
              <a:defRPr/>
            </a:lvl1pPr>
          </a:lstStyle>
          <a:p>
            <a:pPr>
              <a:defRPr/>
            </a:pPr>
            <a:fld id="{F21706DE-90F8-4AC6-AC9E-2A213860CC4B}" type="slidenum">
              <a:rPr lang="zh-CN" altLang="en-US"/>
              <a:pPr>
                <a:defRPr/>
              </a:pPr>
              <a:t>‹#›</a:t>
            </a:fld>
            <a:endParaRPr lang="zh-CN" altLang="en-US"/>
          </a:p>
        </p:txBody>
      </p:sp>
    </p:spTree>
    <p:extLst>
      <p:ext uri="{BB962C8B-B14F-4D97-AF65-F5344CB8AC3E}">
        <p14:creationId xmlns:p14="http://schemas.microsoft.com/office/powerpoint/2010/main" val="289654811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灯片编号占位符 6"/>
          <p:cNvSpPr>
            <a:spLocks noGrp="1"/>
          </p:cNvSpPr>
          <p:nvPr>
            <p:ph type="sldNum" sz="quarter" idx="10"/>
          </p:nvPr>
        </p:nvSpPr>
        <p:spPr/>
        <p:txBody>
          <a:bodyPr/>
          <a:lstStyle>
            <a:lvl1pPr eaLnBrk="0" hangingPunct="0">
              <a:defRPr/>
            </a:lvl1pPr>
          </a:lstStyle>
          <a:p>
            <a:pPr>
              <a:defRPr/>
            </a:pPr>
            <a:fld id="{15963A47-9E04-49D1-9B93-CF52E6A87E7A}" type="slidenum">
              <a:rPr lang="zh-CN" altLang="en-US"/>
              <a:pPr>
                <a:defRPr/>
              </a:pPr>
              <a:t>‹#›</a:t>
            </a:fld>
            <a:endParaRPr lang="zh-CN" altLang="en-US"/>
          </a:p>
        </p:txBody>
      </p:sp>
    </p:spTree>
    <p:extLst>
      <p:ext uri="{BB962C8B-B14F-4D97-AF65-F5344CB8AC3E}">
        <p14:creationId xmlns:p14="http://schemas.microsoft.com/office/powerpoint/2010/main" val="19689112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灯片编号占位符 6"/>
          <p:cNvSpPr>
            <a:spLocks noGrp="1"/>
          </p:cNvSpPr>
          <p:nvPr>
            <p:ph type="sldNum" sz="quarter" idx="10"/>
          </p:nvPr>
        </p:nvSpPr>
        <p:spPr/>
        <p:txBody>
          <a:bodyPr/>
          <a:lstStyle>
            <a:lvl1pPr eaLnBrk="0" hangingPunct="0">
              <a:defRPr/>
            </a:lvl1pPr>
          </a:lstStyle>
          <a:p>
            <a:pPr>
              <a:defRPr/>
            </a:pPr>
            <a:fld id="{A046F11F-600E-488C-99D6-51C187E2FF71}" type="slidenum">
              <a:rPr lang="zh-CN" altLang="en-US"/>
              <a:pPr>
                <a:defRPr/>
              </a:pPr>
              <a:t>‹#›</a:t>
            </a:fld>
            <a:endParaRPr lang="zh-CN" altLang="en-US"/>
          </a:p>
        </p:txBody>
      </p:sp>
    </p:spTree>
    <p:extLst>
      <p:ext uri="{BB962C8B-B14F-4D97-AF65-F5344CB8AC3E}">
        <p14:creationId xmlns:p14="http://schemas.microsoft.com/office/powerpoint/2010/main" val="394394088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6"/>
          <p:cNvSpPr>
            <a:spLocks noGrp="1"/>
          </p:cNvSpPr>
          <p:nvPr>
            <p:ph type="sldNum" sz="quarter" idx="10"/>
          </p:nvPr>
        </p:nvSpPr>
        <p:spPr/>
        <p:txBody>
          <a:bodyPr/>
          <a:lstStyle>
            <a:lvl1pPr eaLnBrk="0" hangingPunct="0">
              <a:defRPr/>
            </a:lvl1pPr>
          </a:lstStyle>
          <a:p>
            <a:pPr>
              <a:defRPr/>
            </a:pPr>
            <a:fld id="{E643085D-ADCC-403B-B9F6-E46E49E64AD0}" type="slidenum">
              <a:rPr lang="zh-CN" altLang="en-US"/>
              <a:pPr>
                <a:defRPr/>
              </a:pPr>
              <a:t>‹#›</a:t>
            </a:fld>
            <a:endParaRPr lang="zh-CN" altLang="en-US"/>
          </a:p>
        </p:txBody>
      </p:sp>
    </p:spTree>
    <p:extLst>
      <p:ext uri="{BB962C8B-B14F-4D97-AF65-F5344CB8AC3E}">
        <p14:creationId xmlns:p14="http://schemas.microsoft.com/office/powerpoint/2010/main" val="194638659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
        <p:nvSpPr>
          <p:cNvPr id="2" name="灯片编号占位符 6"/>
          <p:cNvSpPr>
            <a:spLocks noGrp="1"/>
          </p:cNvSpPr>
          <p:nvPr>
            <p:ph type="sldNum" sz="quarter" idx="10"/>
          </p:nvPr>
        </p:nvSpPr>
        <p:spPr/>
        <p:txBody>
          <a:bodyPr/>
          <a:lstStyle>
            <a:lvl1pPr eaLnBrk="0" hangingPunct="0">
              <a:defRPr/>
            </a:lvl1pPr>
          </a:lstStyle>
          <a:p>
            <a:pPr>
              <a:defRPr/>
            </a:pPr>
            <a:fld id="{8E19E94B-D684-4691-8E12-A2CB603B85CD}" type="slidenum">
              <a:rPr lang="zh-CN" altLang="en-US"/>
              <a:pPr>
                <a:defRPr/>
              </a:pPr>
              <a:t>‹#›</a:t>
            </a:fld>
            <a:endParaRPr lang="zh-CN" altLang="en-US"/>
          </a:p>
        </p:txBody>
      </p:sp>
    </p:spTree>
    <p:extLst>
      <p:ext uri="{BB962C8B-B14F-4D97-AF65-F5344CB8AC3E}">
        <p14:creationId xmlns:p14="http://schemas.microsoft.com/office/powerpoint/2010/main" val="289325339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灯片编号占位符 6"/>
          <p:cNvSpPr>
            <a:spLocks noGrp="1"/>
          </p:cNvSpPr>
          <p:nvPr>
            <p:ph type="sldNum" sz="quarter" idx="10"/>
          </p:nvPr>
        </p:nvSpPr>
        <p:spPr/>
        <p:txBody>
          <a:bodyPr/>
          <a:lstStyle>
            <a:lvl1pPr>
              <a:defRPr/>
            </a:lvl1pPr>
          </a:lstStyle>
          <a:p>
            <a:pPr>
              <a:defRPr/>
            </a:pPr>
            <a:fld id="{5A45723A-58C1-44E7-9591-E20EAE75027E}" type="slidenum">
              <a:rPr lang="zh-CN" altLang="en-US"/>
              <a:pPr>
                <a:defRPr/>
              </a:pPr>
              <a:t>‹#›</a:t>
            </a:fld>
            <a:endParaRPr lang="zh-CN" altLang="en-US"/>
          </a:p>
        </p:txBody>
      </p:sp>
    </p:spTree>
    <p:extLst>
      <p:ext uri="{BB962C8B-B14F-4D97-AF65-F5344CB8AC3E}">
        <p14:creationId xmlns:p14="http://schemas.microsoft.com/office/powerpoint/2010/main" val="36007873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灯片编号占位符 6"/>
          <p:cNvSpPr>
            <a:spLocks noGrp="1"/>
          </p:cNvSpPr>
          <p:nvPr>
            <p:ph type="sldNum" sz="quarter" idx="10"/>
          </p:nvPr>
        </p:nvSpPr>
        <p:spPr/>
        <p:txBody>
          <a:bodyPr/>
          <a:lstStyle>
            <a:lvl1pPr>
              <a:defRPr/>
            </a:lvl1pPr>
          </a:lstStyle>
          <a:p>
            <a:pPr>
              <a:defRPr/>
            </a:pPr>
            <a:fld id="{9A445DDC-5059-45AD-86DB-B44D4AA252E6}" type="slidenum">
              <a:rPr lang="zh-CN" altLang="en-US"/>
              <a:pPr>
                <a:defRPr/>
              </a:pPr>
              <a:t>‹#›</a:t>
            </a:fld>
            <a:endParaRPr lang="zh-CN" altLang="en-US"/>
          </a:p>
        </p:txBody>
      </p:sp>
    </p:spTree>
    <p:extLst>
      <p:ext uri="{BB962C8B-B14F-4D97-AF65-F5344CB8AC3E}">
        <p14:creationId xmlns:p14="http://schemas.microsoft.com/office/powerpoint/2010/main" val="143073942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灯片编号占位符 6"/>
          <p:cNvSpPr>
            <a:spLocks noGrp="1"/>
          </p:cNvSpPr>
          <p:nvPr>
            <p:ph type="sldNum" sz="quarter" idx="10"/>
          </p:nvPr>
        </p:nvSpPr>
        <p:spPr/>
        <p:txBody>
          <a:bodyPr/>
          <a:lstStyle>
            <a:lvl1pPr>
              <a:defRPr/>
            </a:lvl1pPr>
          </a:lstStyle>
          <a:p>
            <a:pPr>
              <a:defRPr/>
            </a:pPr>
            <a:fld id="{F926E97F-FDF5-4A8D-B783-5681D310D8DD}" type="slidenum">
              <a:rPr lang="zh-CN" altLang="en-US"/>
              <a:pPr>
                <a:defRPr/>
              </a:pPr>
              <a:t>‹#›</a:t>
            </a:fld>
            <a:endParaRPr lang="zh-CN" altLang="en-US"/>
          </a:p>
        </p:txBody>
      </p:sp>
    </p:spTree>
    <p:extLst>
      <p:ext uri="{BB962C8B-B14F-4D97-AF65-F5344CB8AC3E}">
        <p14:creationId xmlns:p14="http://schemas.microsoft.com/office/powerpoint/2010/main" val="130713627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6"/>
          <p:cNvSpPr>
            <a:spLocks noGrp="1"/>
          </p:cNvSpPr>
          <p:nvPr>
            <p:ph type="sldNum" sz="quarter" idx="10"/>
          </p:nvPr>
        </p:nvSpPr>
        <p:spPr/>
        <p:txBody>
          <a:bodyPr/>
          <a:lstStyle>
            <a:lvl1pPr>
              <a:defRPr/>
            </a:lvl1pPr>
          </a:lstStyle>
          <a:p>
            <a:pPr>
              <a:defRPr/>
            </a:pPr>
            <a:fld id="{F01EF9E0-92FB-4FF7-B5E0-603002AD7B53}" type="slidenum">
              <a:rPr lang="zh-CN" altLang="en-US"/>
              <a:pPr>
                <a:defRPr/>
              </a:pPr>
              <a:t>‹#›</a:t>
            </a:fld>
            <a:endParaRPr lang="zh-CN" altLang="en-US"/>
          </a:p>
        </p:txBody>
      </p:sp>
    </p:spTree>
    <p:extLst>
      <p:ext uri="{BB962C8B-B14F-4D97-AF65-F5344CB8AC3E}">
        <p14:creationId xmlns:p14="http://schemas.microsoft.com/office/powerpoint/2010/main" val="3984722136"/>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0" name="标题 9"/>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灯片编号占位符 6"/>
          <p:cNvSpPr>
            <a:spLocks noGrp="1"/>
          </p:cNvSpPr>
          <p:nvPr>
            <p:ph type="sldNum" sz="quarter" idx="10"/>
          </p:nvPr>
        </p:nvSpPr>
        <p:spPr/>
        <p:txBody>
          <a:bodyPr/>
          <a:lstStyle>
            <a:lvl1pPr>
              <a:defRPr/>
            </a:lvl1pPr>
          </a:lstStyle>
          <a:p>
            <a:pPr>
              <a:defRPr/>
            </a:pPr>
            <a:fld id="{4561FD91-EAB1-4974-B35B-FB17BE931E52}" type="slidenum">
              <a:rPr lang="zh-CN" altLang="en-US"/>
              <a:pPr>
                <a:defRPr/>
              </a:pPr>
              <a:t>‹#›</a:t>
            </a:fld>
            <a:endParaRPr lang="zh-CN" altLang="en-US"/>
          </a:p>
        </p:txBody>
      </p:sp>
    </p:spTree>
    <p:extLst>
      <p:ext uri="{BB962C8B-B14F-4D97-AF65-F5344CB8AC3E}">
        <p14:creationId xmlns:p14="http://schemas.microsoft.com/office/powerpoint/2010/main" val="235274090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27088" y="476250"/>
            <a:ext cx="7772400" cy="914400"/>
          </a:xfrm>
          <a:prstGeom prst="rect">
            <a:avLst/>
          </a:prstGeom>
        </p:spPr>
        <p:txBody>
          <a:bodyPr/>
          <a:lstStyle>
            <a:lvl1pPr>
              <a:defRPr sz="3600"/>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7450" y="1700213"/>
            <a:ext cx="3505200" cy="4114800"/>
          </a:xfrm>
          <a:prstGeom prst="rect">
            <a:avLst/>
          </a:prstGeom>
        </p:spPr>
        <p:txBody>
          <a:bodyPr/>
          <a:lstStyle>
            <a:lvl1pPr>
              <a:buFontTx/>
              <a:buBlip>
                <a:blip r:embed="rId2"/>
              </a:buBlip>
              <a:defRPr sz="2800"/>
            </a:lvl1pPr>
            <a:lvl2pPr>
              <a:buFontTx/>
              <a:buBlip>
                <a:blip r:embed="rId3"/>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45050" y="1700213"/>
            <a:ext cx="3505200" cy="4114800"/>
          </a:xfrm>
          <a:prstGeom prst="rect">
            <a:avLst/>
          </a:prstGeom>
        </p:spPr>
        <p:txBody>
          <a:bodyPr/>
          <a:lstStyle>
            <a:lvl1pPr>
              <a:buFontTx/>
              <a:buBlip>
                <a:blip r:embed="rId2"/>
              </a:buBlip>
              <a:defRPr sz="2800"/>
            </a:lvl1pPr>
            <a:lvl2pPr>
              <a:buFontTx/>
              <a:buBlip>
                <a:blip r:embed="rId3"/>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518453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灯片编号占位符 6"/>
          <p:cNvSpPr>
            <a:spLocks noGrp="1"/>
          </p:cNvSpPr>
          <p:nvPr>
            <p:ph type="sldNum" sz="quarter" idx="10"/>
          </p:nvPr>
        </p:nvSpPr>
        <p:spPr/>
        <p:txBody>
          <a:bodyPr/>
          <a:lstStyle>
            <a:lvl1pPr eaLnBrk="0" hangingPunct="0">
              <a:defRPr/>
            </a:lvl1pPr>
          </a:lstStyle>
          <a:p>
            <a:pPr>
              <a:defRPr/>
            </a:pPr>
            <a:fld id="{793725CB-ADE6-4DB4-99E0-9BAF8417D14B}" type="slidenum">
              <a:rPr lang="zh-CN" altLang="en-US"/>
              <a:pPr>
                <a:defRPr/>
              </a:pPr>
              <a:t>‹#›</a:t>
            </a:fld>
            <a:endParaRPr lang="zh-CN" altLang="en-US"/>
          </a:p>
        </p:txBody>
      </p:sp>
    </p:spTree>
    <p:extLst>
      <p:ext uri="{BB962C8B-B14F-4D97-AF65-F5344CB8AC3E}">
        <p14:creationId xmlns:p14="http://schemas.microsoft.com/office/powerpoint/2010/main" val="389765398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灯片编号占位符 6"/>
          <p:cNvSpPr>
            <a:spLocks noGrp="1"/>
          </p:cNvSpPr>
          <p:nvPr>
            <p:ph type="sldNum" sz="quarter" idx="10"/>
          </p:nvPr>
        </p:nvSpPr>
        <p:spPr/>
        <p:txBody>
          <a:bodyPr/>
          <a:lstStyle>
            <a:lvl1pPr eaLnBrk="0" hangingPunct="0">
              <a:defRPr/>
            </a:lvl1pPr>
          </a:lstStyle>
          <a:p>
            <a:pPr>
              <a:defRPr/>
            </a:pPr>
            <a:fld id="{6D64D3CE-AB26-4580-9F62-3B6A886FC084}" type="slidenum">
              <a:rPr lang="zh-CN" altLang="en-US"/>
              <a:pPr>
                <a:defRPr/>
              </a:pPr>
              <a:t>‹#›</a:t>
            </a:fld>
            <a:endParaRPr lang="zh-CN" altLang="en-US"/>
          </a:p>
        </p:txBody>
      </p:sp>
    </p:spTree>
    <p:extLst>
      <p:ext uri="{BB962C8B-B14F-4D97-AF65-F5344CB8AC3E}">
        <p14:creationId xmlns:p14="http://schemas.microsoft.com/office/powerpoint/2010/main" val="64937590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6"/>
          <p:cNvSpPr>
            <a:spLocks noGrp="1"/>
          </p:cNvSpPr>
          <p:nvPr>
            <p:ph type="sldNum" sz="quarter" idx="10"/>
          </p:nvPr>
        </p:nvSpPr>
        <p:spPr/>
        <p:txBody>
          <a:bodyPr/>
          <a:lstStyle>
            <a:lvl1pPr eaLnBrk="0" hangingPunct="0">
              <a:defRPr/>
            </a:lvl1pPr>
          </a:lstStyle>
          <a:p>
            <a:pPr>
              <a:defRPr/>
            </a:pPr>
            <a:fld id="{F770D3DB-BA42-4C9B-AA4A-4A7A499ECC7E}" type="slidenum">
              <a:rPr lang="zh-CN" altLang="en-US"/>
              <a:pPr>
                <a:defRPr/>
              </a:pPr>
              <a:t>‹#›</a:t>
            </a:fld>
            <a:endParaRPr lang="zh-CN" altLang="en-US"/>
          </a:p>
        </p:txBody>
      </p:sp>
    </p:spTree>
    <p:extLst>
      <p:ext uri="{BB962C8B-B14F-4D97-AF65-F5344CB8AC3E}">
        <p14:creationId xmlns:p14="http://schemas.microsoft.com/office/powerpoint/2010/main" val="343938079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比较">
    <p:spTree>
      <p:nvGrpSpPr>
        <p:cNvPr id="1" name=""/>
        <p:cNvGrpSpPr/>
        <p:nvPr/>
      </p:nvGrpSpPr>
      <p:grpSpPr>
        <a:xfrm>
          <a:off x="0" y="0"/>
          <a:ext cx="0" cy="0"/>
          <a:chOff x="0" y="0"/>
          <a:chExt cx="0" cy="0"/>
        </a:xfrm>
      </p:grpSpPr>
      <p:sp>
        <p:nvSpPr>
          <p:cNvPr id="2" name="灯片编号占位符 6"/>
          <p:cNvSpPr>
            <a:spLocks noGrp="1"/>
          </p:cNvSpPr>
          <p:nvPr>
            <p:ph type="sldNum" sz="quarter" idx="10"/>
          </p:nvPr>
        </p:nvSpPr>
        <p:spPr/>
        <p:txBody>
          <a:bodyPr/>
          <a:lstStyle>
            <a:lvl1pPr eaLnBrk="0" hangingPunct="0">
              <a:defRPr/>
            </a:lvl1pPr>
          </a:lstStyle>
          <a:p>
            <a:pPr>
              <a:defRPr/>
            </a:pPr>
            <a:fld id="{7A608B75-2189-4B28-8E7B-39AD3C9512FD}" type="slidenum">
              <a:rPr lang="zh-CN" altLang="en-US"/>
              <a:pPr>
                <a:defRPr/>
              </a:pPr>
              <a:t>‹#›</a:t>
            </a:fld>
            <a:endParaRPr lang="zh-CN" altLang="en-US"/>
          </a:p>
        </p:txBody>
      </p:sp>
    </p:spTree>
    <p:extLst>
      <p:ext uri="{BB962C8B-B14F-4D97-AF65-F5344CB8AC3E}">
        <p14:creationId xmlns:p14="http://schemas.microsoft.com/office/powerpoint/2010/main" val="96668071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27088" y="476250"/>
            <a:ext cx="7772400" cy="914400"/>
          </a:xfrm>
          <a:prstGeom prst="rect">
            <a:avLst/>
          </a:prstGeom>
        </p:spPr>
        <p:txBody>
          <a:bodyPr/>
          <a:lstStyle>
            <a:lvl1pPr>
              <a:defRPr sz="36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1187450" y="1700213"/>
            <a:ext cx="7162800" cy="4114800"/>
          </a:xfrm>
          <a:prstGeom prst="rect">
            <a:avLst/>
          </a:prstGeom>
        </p:spPr>
        <p:txBody>
          <a:bodyPr/>
          <a:lstStyle>
            <a:lvl1pPr>
              <a:buFontTx/>
              <a:buBlip>
                <a:blip r:embed="rId2"/>
              </a:buBlip>
              <a:defRPr/>
            </a:lvl1pPr>
            <a:lvl2pPr>
              <a:buFontTx/>
              <a:buBlip>
                <a:blip r:embed="rId3"/>
              </a:buBlip>
              <a:defRPr/>
            </a:lvl2pPr>
            <a:lvl3pPr>
              <a:buFontTx/>
              <a:buBlip>
                <a:blip r:embed="rId4"/>
              </a:buBlip>
              <a:defRPr/>
            </a:lvl3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14"/>
          <p:cNvSpPr>
            <a:spLocks noGrp="1"/>
          </p:cNvSpPr>
          <p:nvPr>
            <p:ph type="sldNum" sz="quarter" idx="10"/>
          </p:nvPr>
        </p:nvSpPr>
        <p:spPr>
          <a:xfrm>
            <a:off x="8229600" y="6473825"/>
            <a:ext cx="758825" cy="247650"/>
          </a:xfrm>
        </p:spPr>
        <p:txBody>
          <a:bodyPr/>
          <a:lstStyle>
            <a:lvl1pPr eaLnBrk="0" hangingPunct="0">
              <a:defRPr>
                <a:solidFill>
                  <a:srgbClr val="FFFFFF"/>
                </a:solidFill>
              </a:defRPr>
            </a:lvl1pPr>
          </a:lstStyle>
          <a:p>
            <a:pPr>
              <a:defRPr/>
            </a:pPr>
            <a:fld id="{9EBCEA3D-B2EF-44B2-85E7-9C7335569EED}" type="slidenum">
              <a:rPr lang="zh-TW" altLang="en-US"/>
              <a:pPr>
                <a:defRPr/>
              </a:pPr>
              <a:t>‹#›</a:t>
            </a:fld>
            <a:endParaRPr lang="zh-TW" altLang="en-US"/>
          </a:p>
        </p:txBody>
      </p:sp>
    </p:spTree>
    <p:extLst>
      <p:ext uri="{BB962C8B-B14F-4D97-AF65-F5344CB8AC3E}">
        <p14:creationId xmlns:p14="http://schemas.microsoft.com/office/powerpoint/2010/main" val="367901796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27088" y="476250"/>
            <a:ext cx="7772400" cy="914400"/>
          </a:xfrm>
          <a:prstGeom prst="rect">
            <a:avLst/>
          </a:prstGeom>
        </p:spPr>
        <p:txBody>
          <a:bodyPr/>
          <a:lstStyle>
            <a:lvl1pPr>
              <a:defRPr sz="3600"/>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187450" y="1700213"/>
            <a:ext cx="3505200" cy="4114800"/>
          </a:xfrm>
          <a:prstGeom prst="rect">
            <a:avLst/>
          </a:prstGeom>
        </p:spPr>
        <p:txBody>
          <a:bodyPr/>
          <a:lstStyle>
            <a:lvl1pPr>
              <a:buFontTx/>
              <a:buBlip>
                <a:blip r:embed="rId2"/>
              </a:buBlip>
              <a:defRPr sz="2800"/>
            </a:lvl1pPr>
            <a:lvl2pPr>
              <a:buFontTx/>
              <a:buBlip>
                <a:blip r:embed="rId3"/>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845050" y="1700213"/>
            <a:ext cx="3505200" cy="4114800"/>
          </a:xfrm>
          <a:prstGeom prst="rect">
            <a:avLst/>
          </a:prstGeom>
        </p:spPr>
        <p:txBody>
          <a:bodyPr/>
          <a:lstStyle>
            <a:lvl1pPr>
              <a:buFontTx/>
              <a:buBlip>
                <a:blip r:embed="rId2"/>
              </a:buBlip>
              <a:defRPr sz="2800"/>
            </a:lvl1pPr>
            <a:lvl2pPr>
              <a:buFontTx/>
              <a:buBlip>
                <a:blip r:embed="rId3"/>
              </a:buBlip>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2661650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6"/>
          <p:cNvSpPr>
            <a:spLocks noGrp="1"/>
          </p:cNvSpPr>
          <p:nvPr>
            <p:ph type="sldNum" sz="quarter" idx="10"/>
          </p:nvPr>
        </p:nvSpPr>
        <p:spPr/>
        <p:txBody>
          <a:bodyPr/>
          <a:lstStyle>
            <a:lvl1pPr>
              <a:defRPr/>
            </a:lvl1pPr>
          </a:lstStyle>
          <a:p>
            <a:pPr>
              <a:defRPr/>
            </a:pPr>
            <a:fld id="{9FD0AEFF-97D3-40B7-97B3-C1A5677902E9}" type="slidenum">
              <a:rPr lang="zh-CN" altLang="en-US"/>
              <a:pPr>
                <a:defRPr/>
              </a:pPr>
              <a:t>‹#›</a:t>
            </a:fld>
            <a:endParaRPr lang="zh-CN" altLang="en-US"/>
          </a:p>
        </p:txBody>
      </p:sp>
    </p:spTree>
    <p:extLst>
      <p:ext uri="{BB962C8B-B14F-4D97-AF65-F5344CB8AC3E}">
        <p14:creationId xmlns:p14="http://schemas.microsoft.com/office/powerpoint/2010/main" val="140445700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10" name="标题 9"/>
          <p:cNvSpPr>
            <a:spLocks noGrp="1"/>
          </p:cNvSpPr>
          <p:nvPr>
            <p:ph type="title"/>
          </p:nvPr>
        </p:nvSpPr>
        <p:spPr>
          <a:xfrm>
            <a:off x="628650" y="365125"/>
            <a:ext cx="7886700" cy="1325563"/>
          </a:xfrm>
          <a:prstGeom prst="rect">
            <a:avLst/>
          </a:prstGeom>
        </p:spPr>
        <p:txBody>
          <a:bodyPr/>
          <a:lstStyle/>
          <a:p>
            <a:r>
              <a:rPr lang="zh-CN" altLang="en-US" smtClean="0"/>
              <a:t>单击此处编辑母版标题样式</a:t>
            </a:r>
            <a:endParaRPr lang="zh-CN" altLang="en-US"/>
          </a:p>
        </p:txBody>
      </p:sp>
      <p:sp>
        <p:nvSpPr>
          <p:cNvPr id="3" name="灯片编号占位符 6"/>
          <p:cNvSpPr>
            <a:spLocks noGrp="1"/>
          </p:cNvSpPr>
          <p:nvPr>
            <p:ph type="sldNum" sz="quarter" idx="10"/>
          </p:nvPr>
        </p:nvSpPr>
        <p:spPr/>
        <p:txBody>
          <a:bodyPr/>
          <a:lstStyle>
            <a:lvl1pPr>
              <a:defRPr sz="1600" baseline="0">
                <a:solidFill>
                  <a:schemeClr val="bg1"/>
                </a:solidFill>
              </a:defRPr>
            </a:lvl1pPr>
          </a:lstStyle>
          <a:p>
            <a:pPr>
              <a:defRPr/>
            </a:pPr>
            <a:fld id="{BB082F48-64D7-4A68-BD5B-A99988AA952D}" type="slidenum">
              <a:rPr lang="zh-CN" altLang="en-US"/>
              <a:pPr>
                <a:defRPr/>
              </a:pPr>
              <a:t>‹#›</a:t>
            </a:fld>
            <a:r>
              <a:rPr lang="en-US" altLang="zh-CN" dirty="0"/>
              <a:t>/29</a:t>
            </a:r>
            <a:endParaRPr lang="zh-CN" altLang="en-US" dirty="0"/>
          </a:p>
        </p:txBody>
      </p:sp>
    </p:spTree>
    <p:extLst>
      <p:ext uri="{BB962C8B-B14F-4D97-AF65-F5344CB8AC3E}">
        <p14:creationId xmlns:p14="http://schemas.microsoft.com/office/powerpoint/2010/main" val="18704007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85800" y="457200"/>
            <a:ext cx="7772400" cy="1143000"/>
          </a:xfrm>
          <a:prstGeom prst="rect">
            <a:avLst/>
          </a:prstGeom>
        </p:spPr>
        <p:txBody>
          <a:bodyPr/>
          <a:lstStyle>
            <a:lvl1pPr>
              <a:defRPr b="1" baseline="0">
                <a:ea typeface="宋体" pitchFamily="2" charset="-122"/>
              </a:defRPr>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685800" y="1828800"/>
            <a:ext cx="7772400" cy="4114800"/>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eaLnBrk="0" hangingPunct="0">
              <a:defRPr>
                <a:solidFill>
                  <a:srgbClr val="FFFFFF"/>
                </a:solidFill>
              </a:defRPr>
            </a:lvl1pPr>
          </a:lstStyle>
          <a:p>
            <a:pPr>
              <a:defRPr/>
            </a:pPr>
            <a:endParaRPr lang="zh-CN" altLang="en-US"/>
          </a:p>
        </p:txBody>
      </p:sp>
      <p:sp>
        <p:nvSpPr>
          <p:cNvPr id="5" name="Rectangle 5"/>
          <p:cNvSpPr>
            <a:spLocks noGrp="1" noChangeArrowheads="1"/>
          </p:cNvSpPr>
          <p:nvPr>
            <p:ph type="ftr" sz="quarter" idx="11"/>
          </p:nvPr>
        </p:nvSpPr>
        <p:spPr>
          <a:xfrm>
            <a:off x="3124200" y="6248400"/>
            <a:ext cx="2895600" cy="457200"/>
          </a:xfrm>
          <a:prstGeom prst="rect">
            <a:avLst/>
          </a:prstGeom>
        </p:spPr>
        <p:txBody>
          <a:bodyPr/>
          <a:lstStyle>
            <a:lvl1pPr eaLnBrk="0" hangingPunct="0">
              <a:defRPr>
                <a:solidFill>
                  <a:srgbClr val="FFFFFF"/>
                </a:solidFill>
              </a:defRPr>
            </a:lvl1pPr>
          </a:lstStyle>
          <a:p>
            <a:pPr>
              <a:defRPr/>
            </a:pPr>
            <a:endParaRPr lang="zh-CN" altLang="en-US"/>
          </a:p>
        </p:txBody>
      </p:sp>
    </p:spTree>
    <p:extLst>
      <p:ext uri="{BB962C8B-B14F-4D97-AF65-F5344CB8AC3E}">
        <p14:creationId xmlns:p14="http://schemas.microsoft.com/office/powerpoint/2010/main" val="403260514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27088" y="476250"/>
            <a:ext cx="7772400" cy="914400"/>
          </a:xfrm>
          <a:prstGeom prst="rect">
            <a:avLst/>
          </a:prstGeom>
        </p:spPr>
        <p:txBody>
          <a:bodyPr/>
          <a:lstStyle/>
          <a:p>
            <a:r>
              <a:rPr lang="zh-CN" altLang="en-US" smtClean="0"/>
              <a:t>单击此处编辑母版标题样式</a:t>
            </a:r>
            <a:endParaRPr lang="zh-CN" altLang="en-US"/>
          </a:p>
        </p:txBody>
      </p:sp>
      <p:sp>
        <p:nvSpPr>
          <p:cNvPr id="3" name="灯片编号占位符 14"/>
          <p:cNvSpPr>
            <a:spLocks noGrp="1"/>
          </p:cNvSpPr>
          <p:nvPr>
            <p:ph type="sldNum" sz="quarter" idx="10"/>
          </p:nvPr>
        </p:nvSpPr>
        <p:spPr>
          <a:xfrm>
            <a:off x="8229600" y="6473825"/>
            <a:ext cx="758825" cy="247650"/>
          </a:xfrm>
        </p:spPr>
        <p:txBody>
          <a:bodyPr/>
          <a:lstStyle>
            <a:lvl1pPr>
              <a:defRPr>
                <a:solidFill>
                  <a:srgbClr val="FFFFFF"/>
                </a:solidFill>
              </a:defRPr>
            </a:lvl1pPr>
          </a:lstStyle>
          <a:p>
            <a:pPr>
              <a:defRPr/>
            </a:pPr>
            <a:fld id="{CFA16336-9A10-448F-BB25-46C473BD2B8A}" type="slidenum">
              <a:rPr lang="zh-TW" altLang="en-US"/>
              <a:pPr>
                <a:defRPr/>
              </a:pPr>
              <a:t>‹#›</a:t>
            </a:fld>
            <a:endParaRPr lang="zh-TW" altLang="en-US"/>
          </a:p>
        </p:txBody>
      </p:sp>
    </p:spTree>
    <p:extLst>
      <p:ext uri="{BB962C8B-B14F-4D97-AF65-F5344CB8AC3E}">
        <p14:creationId xmlns:p14="http://schemas.microsoft.com/office/powerpoint/2010/main" val="164578908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Rectangle 4"/>
          <p:cNvSpPr>
            <a:spLocks noGrp="1" noChangeArrowheads="1"/>
          </p:cNvSpPr>
          <p:nvPr>
            <p:ph type="dt" sz="half" idx="10"/>
          </p:nvPr>
        </p:nvSpPr>
        <p:spPr>
          <a:xfrm>
            <a:off x="457200" y="6356350"/>
            <a:ext cx="2133600" cy="365125"/>
          </a:xfrm>
          <a:prstGeom prst="rect">
            <a:avLst/>
          </a:prstGeom>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xfrm>
            <a:off x="3124200" y="6356350"/>
            <a:ext cx="2895600" cy="365125"/>
          </a:xfrm>
          <a:prstGeom prst="rect">
            <a:avLst/>
          </a:prstGeom>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p:txBody>
          <a:bodyPr/>
          <a:lstStyle>
            <a:lvl1pPr>
              <a:defRPr/>
            </a:lvl1pPr>
          </a:lstStyle>
          <a:p>
            <a:pPr>
              <a:defRPr/>
            </a:pPr>
            <a:fld id="{1D206BBB-190E-417D-A67E-94930617529E}" type="slidenum">
              <a:rPr lang="en-US" altLang="zh-CN"/>
              <a:pPr>
                <a:defRPr/>
              </a:pPr>
              <a:t>‹#›</a:t>
            </a:fld>
            <a:endParaRPr lang="en-US" altLang="zh-CN"/>
          </a:p>
        </p:txBody>
      </p:sp>
    </p:spTree>
    <p:extLst>
      <p:ext uri="{BB962C8B-B14F-4D97-AF65-F5344CB8AC3E}">
        <p14:creationId xmlns:p14="http://schemas.microsoft.com/office/powerpoint/2010/main" val="2810746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2" name="标题 1"/>
          <p:cNvSpPr>
            <a:spLocks noGrp="1"/>
          </p:cNvSpPr>
          <p:nvPr>
            <p:ph type="title"/>
          </p:nvPr>
        </p:nvSpPr>
        <p:spPr>
          <a:xfrm>
            <a:off x="827088" y="476250"/>
            <a:ext cx="7772400" cy="914400"/>
          </a:xfrm>
          <a:prstGeom prst="rect">
            <a:avLst/>
          </a:prstGeom>
        </p:spPr>
        <p:txBody>
          <a:bodyPr/>
          <a:lstStyle/>
          <a:p>
            <a:r>
              <a:rPr lang="zh-CN" altLang="en-US" smtClean="0"/>
              <a:t>单击此处编辑母版标题样式</a:t>
            </a:r>
            <a:endParaRPr lang="zh-CN" altLang="en-US"/>
          </a:p>
        </p:txBody>
      </p:sp>
      <p:sp>
        <p:nvSpPr>
          <p:cNvPr id="4" name="文本占位符 8"/>
          <p:cNvSpPr>
            <a:spLocks noGrp="1"/>
          </p:cNvSpPr>
          <p:nvPr>
            <p:ph type="body" sz="quarter" idx="10"/>
          </p:nvPr>
        </p:nvSpPr>
        <p:spPr>
          <a:xfrm>
            <a:off x="5357819" y="6215086"/>
            <a:ext cx="3571899" cy="571500"/>
          </a:xfrm>
          <a:prstGeom prst="rect">
            <a:avLst/>
          </a:prstGeom>
        </p:spPr>
        <p:txBody>
          <a:bodyPr>
            <a:normAutofit/>
          </a:bodyPr>
          <a:lstStyle>
            <a:lvl1pPr marL="0" indent="0" algn="r">
              <a:spcBef>
                <a:spcPts val="0"/>
              </a:spcBef>
              <a:buNone/>
              <a:defRPr sz="2400" b="1" baseline="0">
                <a:latin typeface="Tahoma" pitchFamily="34" charset="0"/>
              </a:defRPr>
            </a:lvl1pPr>
          </a:lstStyle>
          <a:p>
            <a:pPr lvl="0"/>
            <a:r>
              <a:rPr lang="zh-CN" altLang="en-US" smtClean="0"/>
              <a:t>单击此处编辑母版文本样式</a:t>
            </a:r>
          </a:p>
        </p:txBody>
      </p:sp>
    </p:spTree>
    <p:extLst>
      <p:ext uri="{BB962C8B-B14F-4D97-AF65-F5344CB8AC3E}">
        <p14:creationId xmlns:p14="http://schemas.microsoft.com/office/powerpoint/2010/main" val="1515421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marL="342900" indent="-342900">
              <a:buClr>
                <a:schemeClr val="accent1"/>
              </a:buClr>
              <a:buFont typeface="Wingdings" pitchFamily="2" charset="2"/>
              <a:buChar char="n"/>
              <a:defRPr/>
            </a:lvl1pPr>
            <a:lvl2pPr marL="742950" indent="-285750">
              <a:buFont typeface="Wingdings" pitchFamily="2" charset="2"/>
              <a:buChar char="u"/>
              <a:defRPr/>
            </a:lvl2pPr>
            <a:lvl3pPr marL="1143000" indent="-228600">
              <a:buFont typeface="Wingdings" pitchFamily="2" charset="2"/>
              <a:buChar char="l"/>
              <a:defRPr/>
            </a:lvl3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extLst>
      <p:ext uri="{BB962C8B-B14F-4D97-AF65-F5344CB8AC3E}">
        <p14:creationId xmlns:p14="http://schemas.microsoft.com/office/powerpoint/2010/main" val="124016584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4.xml"/><Relationship Id="rId4"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5.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theme" Target="../theme/theme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91966"/>
        </a:solidFill>
        <a:effectLst/>
      </p:bgPr>
    </p:bg>
    <p:spTree>
      <p:nvGrpSpPr>
        <p:cNvPr id="1" name=""/>
        <p:cNvGrpSpPr/>
        <p:nvPr/>
      </p:nvGrpSpPr>
      <p:grpSpPr>
        <a:xfrm>
          <a:off x="0" y="0"/>
          <a:ext cx="0" cy="0"/>
          <a:chOff x="0" y="0"/>
          <a:chExt cx="0" cy="0"/>
        </a:xfrm>
      </p:grpSpPr>
      <p:sp>
        <p:nvSpPr>
          <p:cNvPr id="5" name="灯片编号占位符 6"/>
          <p:cNvSpPr>
            <a:spLocks noGrp="1"/>
          </p:cNvSpPr>
          <p:nvPr>
            <p:ph type="sldNum" sz="quarter" idx="4"/>
          </p:nvPr>
        </p:nvSpPr>
        <p:spPr>
          <a:xfrm>
            <a:off x="6732588" y="6237288"/>
            <a:ext cx="20574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2000">
                <a:solidFill>
                  <a:srgbClr val="101323"/>
                </a:solidFill>
                <a:ea typeface="黑体" panose="02010609060101010101" pitchFamily="49" charset="-122"/>
                <a:cs typeface="Calibri" panose="020F0502020204030204" pitchFamily="34" charset="0"/>
              </a:defRPr>
            </a:lvl1pPr>
          </a:lstStyle>
          <a:p>
            <a:pPr>
              <a:defRPr/>
            </a:pPr>
            <a:fld id="{ACD7E223-D672-455E-9E83-457305BABAD1}"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5224" r:id="rId1"/>
    <p:sldLayoutId id="2147485225" r:id="rId2"/>
    <p:sldLayoutId id="2147485226" r:id="rId3"/>
    <p:sldLayoutId id="2147485236" r:id="rId4"/>
    <p:sldLayoutId id="2147485237" r:id="rId5"/>
    <p:sldLayoutId id="2147485254" r:id="rId6"/>
    <p:sldLayoutId id="2147485255" r:id="rId7"/>
    <p:sldLayoutId id="2147485256" r:id="rId8"/>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FFFF66"/>
          </a:solidFill>
          <a:latin typeface="Arial" pitchFamily="34" charset="0"/>
          <a:ea typeface="黑体" pitchFamily="2" charset="-122"/>
          <a:cs typeface="+mj-cs"/>
        </a:defRPr>
      </a:lvl1pPr>
      <a:lvl2pPr algn="ctr" rtl="0" eaLnBrk="0" fontAlgn="base" hangingPunct="0">
        <a:spcBef>
          <a:spcPct val="0"/>
        </a:spcBef>
        <a:spcAft>
          <a:spcPct val="0"/>
        </a:spcAft>
        <a:defRPr sz="4400">
          <a:solidFill>
            <a:srgbClr val="FFFF66"/>
          </a:solidFill>
          <a:latin typeface="Arial" pitchFamily="34" charset="0"/>
          <a:ea typeface="黑体" pitchFamily="2" charset="-122"/>
        </a:defRPr>
      </a:lvl2pPr>
      <a:lvl3pPr algn="ctr" rtl="0" eaLnBrk="0" fontAlgn="base" hangingPunct="0">
        <a:spcBef>
          <a:spcPct val="0"/>
        </a:spcBef>
        <a:spcAft>
          <a:spcPct val="0"/>
        </a:spcAft>
        <a:defRPr sz="4400">
          <a:solidFill>
            <a:srgbClr val="FFFF66"/>
          </a:solidFill>
          <a:latin typeface="Arial" pitchFamily="34" charset="0"/>
          <a:ea typeface="黑体" pitchFamily="2" charset="-122"/>
        </a:defRPr>
      </a:lvl3pPr>
      <a:lvl4pPr algn="ctr" rtl="0" eaLnBrk="0" fontAlgn="base" hangingPunct="0">
        <a:spcBef>
          <a:spcPct val="0"/>
        </a:spcBef>
        <a:spcAft>
          <a:spcPct val="0"/>
        </a:spcAft>
        <a:defRPr sz="4400">
          <a:solidFill>
            <a:srgbClr val="FFFF66"/>
          </a:solidFill>
          <a:latin typeface="Arial" pitchFamily="34" charset="0"/>
          <a:ea typeface="黑体" pitchFamily="2" charset="-122"/>
        </a:defRPr>
      </a:lvl4pPr>
      <a:lvl5pPr algn="ctr" rtl="0" eaLnBrk="0" fontAlgn="base" hangingPunct="0">
        <a:spcBef>
          <a:spcPct val="0"/>
        </a:spcBef>
        <a:spcAft>
          <a:spcPct val="0"/>
        </a:spcAft>
        <a:defRPr sz="4400">
          <a:solidFill>
            <a:srgbClr val="FFFF66"/>
          </a:solidFill>
          <a:latin typeface="Arial" pitchFamily="34" charset="0"/>
          <a:ea typeface="黑体" pitchFamily="2" charset="-122"/>
        </a:defRPr>
      </a:lvl5pPr>
      <a:lvl6pPr marL="457200" algn="ctr" rtl="0" fontAlgn="base">
        <a:spcBef>
          <a:spcPct val="0"/>
        </a:spcBef>
        <a:spcAft>
          <a:spcPct val="0"/>
        </a:spcAft>
        <a:defRPr sz="3600">
          <a:solidFill>
            <a:srgbClr val="CCECFF"/>
          </a:solidFill>
          <a:latin typeface="华文隶书" pitchFamily="2" charset="-122"/>
          <a:ea typeface="黑体" pitchFamily="2" charset="-122"/>
        </a:defRPr>
      </a:lvl6pPr>
      <a:lvl7pPr marL="914400" algn="ctr" rtl="0" fontAlgn="base">
        <a:spcBef>
          <a:spcPct val="0"/>
        </a:spcBef>
        <a:spcAft>
          <a:spcPct val="0"/>
        </a:spcAft>
        <a:defRPr sz="3600">
          <a:solidFill>
            <a:srgbClr val="CCECFF"/>
          </a:solidFill>
          <a:latin typeface="华文隶书" pitchFamily="2" charset="-122"/>
          <a:ea typeface="黑体" pitchFamily="2" charset="-122"/>
        </a:defRPr>
      </a:lvl7pPr>
      <a:lvl8pPr marL="1371600" algn="ctr" rtl="0" fontAlgn="base">
        <a:spcBef>
          <a:spcPct val="0"/>
        </a:spcBef>
        <a:spcAft>
          <a:spcPct val="0"/>
        </a:spcAft>
        <a:defRPr sz="3600">
          <a:solidFill>
            <a:srgbClr val="CCECFF"/>
          </a:solidFill>
          <a:latin typeface="华文隶书" pitchFamily="2" charset="-122"/>
          <a:ea typeface="黑体" pitchFamily="2" charset="-122"/>
        </a:defRPr>
      </a:lvl8pPr>
      <a:lvl9pPr marL="1828800" algn="ctr" rtl="0" fontAlgn="base">
        <a:spcBef>
          <a:spcPct val="0"/>
        </a:spcBef>
        <a:spcAft>
          <a:spcPct val="0"/>
        </a:spcAft>
        <a:defRPr sz="3600">
          <a:solidFill>
            <a:srgbClr val="CCECFF"/>
          </a:solidFill>
          <a:latin typeface="华文隶书" pitchFamily="2" charset="-122"/>
          <a:ea typeface="黑体" pitchFamily="2" charset="-122"/>
        </a:defRPr>
      </a:lvl9pPr>
    </p:titleStyle>
    <p:bodyStyle>
      <a:lvl1pPr marL="342900" indent="-342900" algn="l" rtl="0" eaLnBrk="0" fontAlgn="base" hangingPunct="0">
        <a:lnSpc>
          <a:spcPct val="95000"/>
        </a:lnSpc>
        <a:spcBef>
          <a:spcPct val="100000"/>
        </a:spcBef>
        <a:spcAft>
          <a:spcPct val="0"/>
        </a:spcAft>
        <a:buClr>
          <a:schemeClr val="accent1"/>
        </a:buClr>
        <a:buSzPct val="100000"/>
        <a:buFont typeface="Wingdings" pitchFamily="2" charset="2"/>
        <a:buChar char="n"/>
        <a:defRPr sz="2800" b="1">
          <a:solidFill>
            <a:schemeClr val="bg1"/>
          </a:solidFill>
          <a:latin typeface="+mn-lt"/>
          <a:ea typeface="仿宋_GB2312" pitchFamily="49" charset="-122"/>
          <a:cs typeface="仿宋_GB2312"/>
        </a:defRPr>
      </a:lvl1pPr>
      <a:lvl2pPr marL="742950" indent="-285750" algn="l" rtl="0" eaLnBrk="0" fontAlgn="base" hangingPunct="0">
        <a:lnSpc>
          <a:spcPct val="95000"/>
        </a:lnSpc>
        <a:spcBef>
          <a:spcPct val="100000"/>
        </a:spcBef>
        <a:spcAft>
          <a:spcPct val="0"/>
        </a:spcAft>
        <a:buClr>
          <a:schemeClr val="accent1"/>
        </a:buClr>
        <a:buSzPct val="100000"/>
        <a:buFont typeface="Wingdings" pitchFamily="2" charset="2"/>
        <a:buChar char="u"/>
        <a:defRPr sz="2400" b="1">
          <a:solidFill>
            <a:schemeClr val="bg1"/>
          </a:solidFill>
          <a:latin typeface="+mn-lt"/>
          <a:ea typeface="仿宋_GB2312" pitchFamily="49" charset="-122"/>
          <a:cs typeface="仿宋_GB2312"/>
        </a:defRPr>
      </a:lvl2pPr>
      <a:lvl3pPr marL="1143000" indent="-228600" algn="l" rtl="0" eaLnBrk="0" fontAlgn="base" hangingPunct="0">
        <a:lnSpc>
          <a:spcPct val="95000"/>
        </a:lnSpc>
        <a:spcBef>
          <a:spcPct val="100000"/>
        </a:spcBef>
        <a:spcAft>
          <a:spcPct val="0"/>
        </a:spcAft>
        <a:buClr>
          <a:schemeClr val="accent1"/>
        </a:buClr>
        <a:buSzPct val="100000"/>
        <a:buFont typeface="Wingdings" pitchFamily="2" charset="2"/>
        <a:buChar char="l"/>
        <a:defRPr sz="2000" b="1">
          <a:solidFill>
            <a:schemeClr val="bg1"/>
          </a:solidFill>
          <a:latin typeface="+mn-lt"/>
          <a:ea typeface="仿宋_GB2312" pitchFamily="49" charset="-122"/>
          <a:cs typeface="仿宋_GB2312"/>
        </a:defRPr>
      </a:lvl3pPr>
      <a:lvl4pPr marL="1600200" indent="-228600" algn="l" rtl="0" eaLnBrk="0" fontAlgn="base" hangingPunct="0">
        <a:lnSpc>
          <a:spcPct val="95000"/>
        </a:lnSpc>
        <a:spcBef>
          <a:spcPct val="100000"/>
        </a:spcBef>
        <a:spcAft>
          <a:spcPct val="0"/>
        </a:spcAft>
        <a:buClr>
          <a:srgbClr val="9966FF"/>
        </a:buClr>
        <a:buSzPct val="115000"/>
        <a:buChar char="–"/>
        <a:defRPr sz="1400" b="1">
          <a:solidFill>
            <a:schemeClr val="bg1"/>
          </a:solidFill>
          <a:latin typeface="+mn-lt"/>
          <a:ea typeface="仿宋_GB2312" pitchFamily="49" charset="-122"/>
          <a:cs typeface="仿宋_GB2312"/>
        </a:defRPr>
      </a:lvl4pPr>
      <a:lvl5pPr marL="2057400" indent="-228600" algn="l" rtl="0" eaLnBrk="0" fontAlgn="base" hangingPunct="0">
        <a:lnSpc>
          <a:spcPct val="95000"/>
        </a:lnSpc>
        <a:spcBef>
          <a:spcPct val="100000"/>
        </a:spcBef>
        <a:spcAft>
          <a:spcPct val="0"/>
        </a:spcAft>
        <a:buClr>
          <a:srgbClr val="9966FF"/>
        </a:buClr>
        <a:buSzPct val="115000"/>
        <a:buChar char="»"/>
        <a:defRPr sz="1200" b="1">
          <a:solidFill>
            <a:schemeClr val="bg1"/>
          </a:solidFill>
          <a:latin typeface="+mn-lt"/>
          <a:ea typeface="仿宋_GB2312" pitchFamily="49" charset="-122"/>
          <a:cs typeface="仿宋_GB2312"/>
        </a:defRPr>
      </a:lvl5pPr>
      <a:lvl6pPr marL="25146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6pPr>
      <a:lvl7pPr marL="29718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7pPr>
      <a:lvl8pPr marL="34290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8pPr>
      <a:lvl9pPr marL="38862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191966"/>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827088" y="476250"/>
            <a:ext cx="7772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单击此处编辑母版标题样式</a:t>
            </a:r>
          </a:p>
        </p:txBody>
      </p:sp>
      <p:sp>
        <p:nvSpPr>
          <p:cNvPr id="2051" name="Rectangle 4"/>
          <p:cNvSpPr>
            <a:spLocks noGrp="1" noChangeArrowheads="1"/>
          </p:cNvSpPr>
          <p:nvPr>
            <p:ph type="body" idx="1"/>
          </p:nvPr>
        </p:nvSpPr>
        <p:spPr bwMode="auto">
          <a:xfrm>
            <a:off x="1187450" y="1700213"/>
            <a:ext cx="7162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单击此处编辑母版文本样式</a:t>
            </a:r>
          </a:p>
          <a:p>
            <a:pPr lvl="1"/>
            <a:r>
              <a:rPr lang="en-US" altLang="en-US" smtClean="0"/>
              <a:t>第二级</a:t>
            </a:r>
          </a:p>
          <a:p>
            <a:pPr lvl="2"/>
            <a:r>
              <a:rPr lang="en-US" altLang="en-US" smtClean="0"/>
              <a:t>第三级</a:t>
            </a:r>
          </a:p>
          <a:p>
            <a:pPr lvl="3"/>
            <a:r>
              <a:rPr lang="en-US" altLang="en-US" smtClean="0"/>
              <a:t>第四级</a:t>
            </a:r>
          </a:p>
          <a:p>
            <a:pPr lvl="4"/>
            <a:r>
              <a:rPr lang="en-US" altLang="en-US" smtClean="0"/>
              <a:t>第五级</a:t>
            </a:r>
          </a:p>
        </p:txBody>
      </p:sp>
    </p:spTree>
  </p:cSld>
  <p:clrMap bg1="lt1" tx1="dk1" bg2="lt2" tx2="dk2" accent1="accent1" accent2="accent2" accent3="accent3" accent4="accent4" accent5="accent5" accent6="accent6" hlink="hlink" folHlink="folHlink"/>
  <p:sldLayoutIdLst>
    <p:sldLayoutId id="2147485227" r:id="rId1"/>
    <p:sldLayoutId id="2147485228" r:id="rId2"/>
    <p:sldLayoutId id="2147485240" r:id="rId3"/>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FFFF66"/>
          </a:solidFill>
          <a:latin typeface="Arial" pitchFamily="34" charset="0"/>
          <a:ea typeface="黑体" pitchFamily="2" charset="-122"/>
          <a:cs typeface="+mj-cs"/>
        </a:defRPr>
      </a:lvl1pPr>
      <a:lvl2pPr algn="ctr" rtl="0" eaLnBrk="0" fontAlgn="base" hangingPunct="0">
        <a:spcBef>
          <a:spcPct val="0"/>
        </a:spcBef>
        <a:spcAft>
          <a:spcPct val="0"/>
        </a:spcAft>
        <a:defRPr sz="4400">
          <a:solidFill>
            <a:srgbClr val="FFFF66"/>
          </a:solidFill>
          <a:latin typeface="Arial" pitchFamily="34" charset="0"/>
          <a:ea typeface="黑体" pitchFamily="2" charset="-122"/>
        </a:defRPr>
      </a:lvl2pPr>
      <a:lvl3pPr algn="ctr" rtl="0" eaLnBrk="0" fontAlgn="base" hangingPunct="0">
        <a:spcBef>
          <a:spcPct val="0"/>
        </a:spcBef>
        <a:spcAft>
          <a:spcPct val="0"/>
        </a:spcAft>
        <a:defRPr sz="4400">
          <a:solidFill>
            <a:srgbClr val="FFFF66"/>
          </a:solidFill>
          <a:latin typeface="Arial" pitchFamily="34" charset="0"/>
          <a:ea typeface="黑体" pitchFamily="2" charset="-122"/>
        </a:defRPr>
      </a:lvl3pPr>
      <a:lvl4pPr algn="ctr" rtl="0" eaLnBrk="0" fontAlgn="base" hangingPunct="0">
        <a:spcBef>
          <a:spcPct val="0"/>
        </a:spcBef>
        <a:spcAft>
          <a:spcPct val="0"/>
        </a:spcAft>
        <a:defRPr sz="4400">
          <a:solidFill>
            <a:srgbClr val="FFFF66"/>
          </a:solidFill>
          <a:latin typeface="Arial" pitchFamily="34" charset="0"/>
          <a:ea typeface="黑体" pitchFamily="2" charset="-122"/>
        </a:defRPr>
      </a:lvl4pPr>
      <a:lvl5pPr algn="ctr" rtl="0" eaLnBrk="0" fontAlgn="base" hangingPunct="0">
        <a:spcBef>
          <a:spcPct val="0"/>
        </a:spcBef>
        <a:spcAft>
          <a:spcPct val="0"/>
        </a:spcAft>
        <a:defRPr sz="4400">
          <a:solidFill>
            <a:srgbClr val="FFFF66"/>
          </a:solidFill>
          <a:latin typeface="Arial" pitchFamily="34" charset="0"/>
          <a:ea typeface="黑体" pitchFamily="2" charset="-122"/>
        </a:defRPr>
      </a:lvl5pPr>
      <a:lvl6pPr marL="457200" algn="ctr" rtl="0" fontAlgn="base">
        <a:spcBef>
          <a:spcPct val="0"/>
        </a:spcBef>
        <a:spcAft>
          <a:spcPct val="0"/>
        </a:spcAft>
        <a:defRPr sz="3600">
          <a:solidFill>
            <a:srgbClr val="CCECFF"/>
          </a:solidFill>
          <a:latin typeface="华文隶书" pitchFamily="2" charset="-122"/>
          <a:ea typeface="黑体" pitchFamily="2" charset="-122"/>
        </a:defRPr>
      </a:lvl6pPr>
      <a:lvl7pPr marL="914400" algn="ctr" rtl="0" fontAlgn="base">
        <a:spcBef>
          <a:spcPct val="0"/>
        </a:spcBef>
        <a:spcAft>
          <a:spcPct val="0"/>
        </a:spcAft>
        <a:defRPr sz="3600">
          <a:solidFill>
            <a:srgbClr val="CCECFF"/>
          </a:solidFill>
          <a:latin typeface="华文隶书" pitchFamily="2" charset="-122"/>
          <a:ea typeface="黑体" pitchFamily="2" charset="-122"/>
        </a:defRPr>
      </a:lvl7pPr>
      <a:lvl8pPr marL="1371600" algn="ctr" rtl="0" fontAlgn="base">
        <a:spcBef>
          <a:spcPct val="0"/>
        </a:spcBef>
        <a:spcAft>
          <a:spcPct val="0"/>
        </a:spcAft>
        <a:defRPr sz="3600">
          <a:solidFill>
            <a:srgbClr val="CCECFF"/>
          </a:solidFill>
          <a:latin typeface="华文隶书" pitchFamily="2" charset="-122"/>
          <a:ea typeface="黑体" pitchFamily="2" charset="-122"/>
        </a:defRPr>
      </a:lvl8pPr>
      <a:lvl9pPr marL="1828800" algn="ctr" rtl="0" fontAlgn="base">
        <a:spcBef>
          <a:spcPct val="0"/>
        </a:spcBef>
        <a:spcAft>
          <a:spcPct val="0"/>
        </a:spcAft>
        <a:defRPr sz="3600">
          <a:solidFill>
            <a:srgbClr val="CCECFF"/>
          </a:solidFill>
          <a:latin typeface="华文隶书" pitchFamily="2" charset="-122"/>
          <a:ea typeface="黑体" pitchFamily="2" charset="-122"/>
        </a:defRPr>
      </a:lvl9pPr>
    </p:titleStyle>
    <p:bodyStyle>
      <a:lvl1pPr marL="342900" indent="-342900" algn="l" rtl="0" eaLnBrk="0" fontAlgn="base" hangingPunct="0">
        <a:lnSpc>
          <a:spcPct val="95000"/>
        </a:lnSpc>
        <a:spcBef>
          <a:spcPct val="100000"/>
        </a:spcBef>
        <a:spcAft>
          <a:spcPct val="0"/>
        </a:spcAft>
        <a:buClr>
          <a:schemeClr val="accent1"/>
        </a:buClr>
        <a:buSzPct val="100000"/>
        <a:buFont typeface="Wingdings" pitchFamily="2" charset="2"/>
        <a:buChar char="n"/>
        <a:defRPr sz="2800" b="1">
          <a:solidFill>
            <a:schemeClr val="bg1"/>
          </a:solidFill>
          <a:latin typeface="+mn-lt"/>
          <a:ea typeface="仿宋_GB2312" pitchFamily="49" charset="-122"/>
          <a:cs typeface="仿宋_GB2312"/>
        </a:defRPr>
      </a:lvl1pPr>
      <a:lvl2pPr marL="742950" indent="-285750" algn="l" rtl="0" eaLnBrk="0" fontAlgn="base" hangingPunct="0">
        <a:lnSpc>
          <a:spcPct val="95000"/>
        </a:lnSpc>
        <a:spcBef>
          <a:spcPct val="100000"/>
        </a:spcBef>
        <a:spcAft>
          <a:spcPct val="0"/>
        </a:spcAft>
        <a:buClr>
          <a:schemeClr val="accent1"/>
        </a:buClr>
        <a:buSzPct val="100000"/>
        <a:buFont typeface="Wingdings" pitchFamily="2" charset="2"/>
        <a:buChar char="u"/>
        <a:defRPr sz="2400" b="1">
          <a:solidFill>
            <a:schemeClr val="bg1"/>
          </a:solidFill>
          <a:latin typeface="+mn-lt"/>
          <a:ea typeface="仿宋_GB2312" pitchFamily="49" charset="-122"/>
          <a:cs typeface="仿宋_GB2312"/>
        </a:defRPr>
      </a:lvl2pPr>
      <a:lvl3pPr marL="1143000" indent="-228600" algn="l" rtl="0" eaLnBrk="0" fontAlgn="base" hangingPunct="0">
        <a:lnSpc>
          <a:spcPct val="95000"/>
        </a:lnSpc>
        <a:spcBef>
          <a:spcPct val="100000"/>
        </a:spcBef>
        <a:spcAft>
          <a:spcPct val="0"/>
        </a:spcAft>
        <a:buClr>
          <a:schemeClr val="accent1"/>
        </a:buClr>
        <a:buSzPct val="100000"/>
        <a:buFont typeface="Wingdings" pitchFamily="2" charset="2"/>
        <a:buChar char="l"/>
        <a:defRPr sz="2000" b="1">
          <a:solidFill>
            <a:schemeClr val="bg1"/>
          </a:solidFill>
          <a:latin typeface="+mn-lt"/>
          <a:ea typeface="仿宋_GB2312" pitchFamily="49" charset="-122"/>
          <a:cs typeface="仿宋_GB2312"/>
        </a:defRPr>
      </a:lvl3pPr>
      <a:lvl4pPr marL="1600200" indent="-228600" algn="l" rtl="0" eaLnBrk="0" fontAlgn="base" hangingPunct="0">
        <a:lnSpc>
          <a:spcPct val="95000"/>
        </a:lnSpc>
        <a:spcBef>
          <a:spcPct val="100000"/>
        </a:spcBef>
        <a:spcAft>
          <a:spcPct val="0"/>
        </a:spcAft>
        <a:buClr>
          <a:srgbClr val="9966FF"/>
        </a:buClr>
        <a:buSzPct val="115000"/>
        <a:buChar char="–"/>
        <a:defRPr sz="1400" b="1">
          <a:solidFill>
            <a:schemeClr val="bg1"/>
          </a:solidFill>
          <a:latin typeface="+mn-lt"/>
          <a:ea typeface="仿宋_GB2312" pitchFamily="49" charset="-122"/>
          <a:cs typeface="仿宋_GB2312"/>
        </a:defRPr>
      </a:lvl4pPr>
      <a:lvl5pPr marL="2057400" indent="-228600" algn="l" rtl="0" eaLnBrk="0" fontAlgn="base" hangingPunct="0">
        <a:lnSpc>
          <a:spcPct val="95000"/>
        </a:lnSpc>
        <a:spcBef>
          <a:spcPct val="100000"/>
        </a:spcBef>
        <a:spcAft>
          <a:spcPct val="0"/>
        </a:spcAft>
        <a:buClr>
          <a:srgbClr val="9966FF"/>
        </a:buClr>
        <a:buSzPct val="115000"/>
        <a:buChar char="»"/>
        <a:defRPr sz="1200" b="1">
          <a:solidFill>
            <a:schemeClr val="bg1"/>
          </a:solidFill>
          <a:latin typeface="+mn-lt"/>
          <a:ea typeface="仿宋_GB2312" pitchFamily="49" charset="-122"/>
          <a:cs typeface="仿宋_GB2312"/>
        </a:defRPr>
      </a:lvl5pPr>
      <a:lvl6pPr marL="25146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6pPr>
      <a:lvl7pPr marL="29718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7pPr>
      <a:lvl8pPr marL="34290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8pPr>
      <a:lvl9pPr marL="38862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191966"/>
        </a:solidFill>
        <a:effectLst/>
      </p:bgPr>
    </p:bg>
    <p:spTree>
      <p:nvGrpSpPr>
        <p:cNvPr id="1" name=""/>
        <p:cNvGrpSpPr/>
        <p:nvPr/>
      </p:nvGrpSpPr>
      <p:grpSpPr>
        <a:xfrm>
          <a:off x="0" y="0"/>
          <a:ext cx="0" cy="0"/>
          <a:chOff x="0" y="0"/>
          <a:chExt cx="0" cy="0"/>
        </a:xfrm>
      </p:grpSpPr>
      <p:sp>
        <p:nvSpPr>
          <p:cNvPr id="5" name="灯片编号占位符 6"/>
          <p:cNvSpPr>
            <a:spLocks noGrp="1"/>
          </p:cNvSpPr>
          <p:nvPr>
            <p:ph type="sldNum" sz="quarter" idx="4"/>
          </p:nvPr>
        </p:nvSpPr>
        <p:spPr>
          <a:xfrm>
            <a:off x="6732588" y="6237288"/>
            <a:ext cx="20574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2000">
                <a:solidFill>
                  <a:srgbClr val="101323"/>
                </a:solidFill>
                <a:ea typeface="黑体" panose="02010609060101010101" pitchFamily="49" charset="-122"/>
                <a:cs typeface="Calibri" panose="020F0502020204030204" pitchFamily="34" charset="0"/>
              </a:defRPr>
            </a:lvl1pPr>
          </a:lstStyle>
          <a:p>
            <a:pPr>
              <a:defRPr/>
            </a:pPr>
            <a:fld id="{8267FDDA-AE93-4D7B-BCC0-50A8F992A10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5229" r:id="rId1"/>
    <p:sldLayoutId id="2147485230" r:id="rId2"/>
    <p:sldLayoutId id="2147485231" r:id="rId3"/>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FFFF66"/>
          </a:solidFill>
          <a:latin typeface="Arial" pitchFamily="34" charset="0"/>
          <a:ea typeface="黑体" pitchFamily="2" charset="-122"/>
          <a:cs typeface="+mj-cs"/>
        </a:defRPr>
      </a:lvl1pPr>
      <a:lvl2pPr algn="ctr" rtl="0" eaLnBrk="0" fontAlgn="base" hangingPunct="0">
        <a:spcBef>
          <a:spcPct val="0"/>
        </a:spcBef>
        <a:spcAft>
          <a:spcPct val="0"/>
        </a:spcAft>
        <a:defRPr sz="4400">
          <a:solidFill>
            <a:srgbClr val="FFFF66"/>
          </a:solidFill>
          <a:latin typeface="Arial" pitchFamily="34" charset="0"/>
          <a:ea typeface="黑体" pitchFamily="2" charset="-122"/>
        </a:defRPr>
      </a:lvl2pPr>
      <a:lvl3pPr algn="ctr" rtl="0" eaLnBrk="0" fontAlgn="base" hangingPunct="0">
        <a:spcBef>
          <a:spcPct val="0"/>
        </a:spcBef>
        <a:spcAft>
          <a:spcPct val="0"/>
        </a:spcAft>
        <a:defRPr sz="4400">
          <a:solidFill>
            <a:srgbClr val="FFFF66"/>
          </a:solidFill>
          <a:latin typeface="Arial" pitchFamily="34" charset="0"/>
          <a:ea typeface="黑体" pitchFamily="2" charset="-122"/>
        </a:defRPr>
      </a:lvl3pPr>
      <a:lvl4pPr algn="ctr" rtl="0" eaLnBrk="0" fontAlgn="base" hangingPunct="0">
        <a:spcBef>
          <a:spcPct val="0"/>
        </a:spcBef>
        <a:spcAft>
          <a:spcPct val="0"/>
        </a:spcAft>
        <a:defRPr sz="4400">
          <a:solidFill>
            <a:srgbClr val="FFFF66"/>
          </a:solidFill>
          <a:latin typeface="Arial" pitchFamily="34" charset="0"/>
          <a:ea typeface="黑体" pitchFamily="2" charset="-122"/>
        </a:defRPr>
      </a:lvl4pPr>
      <a:lvl5pPr algn="ctr" rtl="0" eaLnBrk="0" fontAlgn="base" hangingPunct="0">
        <a:spcBef>
          <a:spcPct val="0"/>
        </a:spcBef>
        <a:spcAft>
          <a:spcPct val="0"/>
        </a:spcAft>
        <a:defRPr sz="4400">
          <a:solidFill>
            <a:srgbClr val="FFFF66"/>
          </a:solidFill>
          <a:latin typeface="Arial" pitchFamily="34" charset="0"/>
          <a:ea typeface="黑体" pitchFamily="2" charset="-122"/>
        </a:defRPr>
      </a:lvl5pPr>
      <a:lvl6pPr marL="457200" algn="ctr" rtl="0" fontAlgn="base">
        <a:spcBef>
          <a:spcPct val="0"/>
        </a:spcBef>
        <a:spcAft>
          <a:spcPct val="0"/>
        </a:spcAft>
        <a:defRPr sz="3600">
          <a:solidFill>
            <a:srgbClr val="CCECFF"/>
          </a:solidFill>
          <a:latin typeface="华文隶书" pitchFamily="2" charset="-122"/>
          <a:ea typeface="黑体" pitchFamily="2" charset="-122"/>
        </a:defRPr>
      </a:lvl6pPr>
      <a:lvl7pPr marL="914400" algn="ctr" rtl="0" fontAlgn="base">
        <a:spcBef>
          <a:spcPct val="0"/>
        </a:spcBef>
        <a:spcAft>
          <a:spcPct val="0"/>
        </a:spcAft>
        <a:defRPr sz="3600">
          <a:solidFill>
            <a:srgbClr val="CCECFF"/>
          </a:solidFill>
          <a:latin typeface="华文隶书" pitchFamily="2" charset="-122"/>
          <a:ea typeface="黑体" pitchFamily="2" charset="-122"/>
        </a:defRPr>
      </a:lvl7pPr>
      <a:lvl8pPr marL="1371600" algn="ctr" rtl="0" fontAlgn="base">
        <a:spcBef>
          <a:spcPct val="0"/>
        </a:spcBef>
        <a:spcAft>
          <a:spcPct val="0"/>
        </a:spcAft>
        <a:defRPr sz="3600">
          <a:solidFill>
            <a:srgbClr val="CCECFF"/>
          </a:solidFill>
          <a:latin typeface="华文隶书" pitchFamily="2" charset="-122"/>
          <a:ea typeface="黑体" pitchFamily="2" charset="-122"/>
        </a:defRPr>
      </a:lvl8pPr>
      <a:lvl9pPr marL="1828800" algn="ctr" rtl="0" fontAlgn="base">
        <a:spcBef>
          <a:spcPct val="0"/>
        </a:spcBef>
        <a:spcAft>
          <a:spcPct val="0"/>
        </a:spcAft>
        <a:defRPr sz="3600">
          <a:solidFill>
            <a:srgbClr val="CCECFF"/>
          </a:solidFill>
          <a:latin typeface="华文隶书" pitchFamily="2" charset="-122"/>
          <a:ea typeface="黑体" pitchFamily="2" charset="-122"/>
        </a:defRPr>
      </a:lvl9pPr>
    </p:titleStyle>
    <p:bodyStyle>
      <a:lvl1pPr marL="342900" indent="-342900" algn="l" rtl="0" eaLnBrk="0" fontAlgn="base" hangingPunct="0">
        <a:lnSpc>
          <a:spcPct val="95000"/>
        </a:lnSpc>
        <a:spcBef>
          <a:spcPct val="100000"/>
        </a:spcBef>
        <a:spcAft>
          <a:spcPct val="0"/>
        </a:spcAft>
        <a:buClr>
          <a:schemeClr val="accent1"/>
        </a:buClr>
        <a:buSzPct val="100000"/>
        <a:buFont typeface="Wingdings" pitchFamily="2" charset="2"/>
        <a:buChar char="n"/>
        <a:defRPr sz="2800" b="1">
          <a:solidFill>
            <a:schemeClr val="bg1"/>
          </a:solidFill>
          <a:latin typeface="+mn-lt"/>
          <a:ea typeface="仿宋_GB2312" pitchFamily="49" charset="-122"/>
          <a:cs typeface="仿宋_GB2312"/>
        </a:defRPr>
      </a:lvl1pPr>
      <a:lvl2pPr marL="742950" indent="-285750" algn="l" rtl="0" eaLnBrk="0" fontAlgn="base" hangingPunct="0">
        <a:lnSpc>
          <a:spcPct val="95000"/>
        </a:lnSpc>
        <a:spcBef>
          <a:spcPct val="100000"/>
        </a:spcBef>
        <a:spcAft>
          <a:spcPct val="0"/>
        </a:spcAft>
        <a:buClr>
          <a:schemeClr val="accent1"/>
        </a:buClr>
        <a:buSzPct val="100000"/>
        <a:buFont typeface="Wingdings" pitchFamily="2" charset="2"/>
        <a:buChar char="u"/>
        <a:defRPr sz="2400" b="1">
          <a:solidFill>
            <a:schemeClr val="bg1"/>
          </a:solidFill>
          <a:latin typeface="+mn-lt"/>
          <a:ea typeface="仿宋_GB2312" pitchFamily="49" charset="-122"/>
          <a:cs typeface="仿宋_GB2312"/>
        </a:defRPr>
      </a:lvl2pPr>
      <a:lvl3pPr marL="1143000" indent="-228600" algn="l" rtl="0" eaLnBrk="0" fontAlgn="base" hangingPunct="0">
        <a:lnSpc>
          <a:spcPct val="95000"/>
        </a:lnSpc>
        <a:spcBef>
          <a:spcPct val="100000"/>
        </a:spcBef>
        <a:spcAft>
          <a:spcPct val="0"/>
        </a:spcAft>
        <a:buClr>
          <a:schemeClr val="accent1"/>
        </a:buClr>
        <a:buSzPct val="100000"/>
        <a:buFont typeface="Wingdings" pitchFamily="2" charset="2"/>
        <a:buChar char="l"/>
        <a:defRPr sz="2000" b="1">
          <a:solidFill>
            <a:schemeClr val="bg1"/>
          </a:solidFill>
          <a:latin typeface="+mn-lt"/>
          <a:ea typeface="仿宋_GB2312" pitchFamily="49" charset="-122"/>
          <a:cs typeface="仿宋_GB2312"/>
        </a:defRPr>
      </a:lvl3pPr>
      <a:lvl4pPr marL="1600200" indent="-228600" algn="l" rtl="0" eaLnBrk="0" fontAlgn="base" hangingPunct="0">
        <a:lnSpc>
          <a:spcPct val="95000"/>
        </a:lnSpc>
        <a:spcBef>
          <a:spcPct val="100000"/>
        </a:spcBef>
        <a:spcAft>
          <a:spcPct val="0"/>
        </a:spcAft>
        <a:buClr>
          <a:srgbClr val="9966FF"/>
        </a:buClr>
        <a:buSzPct val="115000"/>
        <a:buChar char="–"/>
        <a:defRPr sz="1400" b="1">
          <a:solidFill>
            <a:schemeClr val="bg1"/>
          </a:solidFill>
          <a:latin typeface="+mn-lt"/>
          <a:ea typeface="仿宋_GB2312" pitchFamily="49" charset="-122"/>
          <a:cs typeface="仿宋_GB2312"/>
        </a:defRPr>
      </a:lvl4pPr>
      <a:lvl5pPr marL="2057400" indent="-228600" algn="l" rtl="0" eaLnBrk="0" fontAlgn="base" hangingPunct="0">
        <a:lnSpc>
          <a:spcPct val="95000"/>
        </a:lnSpc>
        <a:spcBef>
          <a:spcPct val="100000"/>
        </a:spcBef>
        <a:spcAft>
          <a:spcPct val="0"/>
        </a:spcAft>
        <a:buClr>
          <a:srgbClr val="9966FF"/>
        </a:buClr>
        <a:buSzPct val="115000"/>
        <a:buChar char="»"/>
        <a:defRPr sz="1200" b="1">
          <a:solidFill>
            <a:schemeClr val="bg1"/>
          </a:solidFill>
          <a:latin typeface="+mn-lt"/>
          <a:ea typeface="仿宋_GB2312" pitchFamily="49" charset="-122"/>
          <a:cs typeface="仿宋_GB2312"/>
        </a:defRPr>
      </a:lvl5pPr>
      <a:lvl6pPr marL="25146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6pPr>
      <a:lvl7pPr marL="29718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7pPr>
      <a:lvl8pPr marL="34290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8pPr>
      <a:lvl9pPr marL="38862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91966"/>
        </a:solidFill>
        <a:effectLst/>
      </p:bgPr>
    </p:bg>
    <p:spTree>
      <p:nvGrpSpPr>
        <p:cNvPr id="1" name=""/>
        <p:cNvGrpSpPr/>
        <p:nvPr/>
      </p:nvGrpSpPr>
      <p:grpSpPr>
        <a:xfrm>
          <a:off x="0" y="0"/>
          <a:ext cx="0" cy="0"/>
          <a:chOff x="0" y="0"/>
          <a:chExt cx="0" cy="0"/>
        </a:xfrm>
      </p:grpSpPr>
      <p:sp>
        <p:nvSpPr>
          <p:cNvPr id="5" name="灯片编号占位符 6"/>
          <p:cNvSpPr>
            <a:spLocks noGrp="1"/>
          </p:cNvSpPr>
          <p:nvPr>
            <p:ph type="sldNum" sz="quarter" idx="4"/>
          </p:nvPr>
        </p:nvSpPr>
        <p:spPr>
          <a:xfrm>
            <a:off x="6732588" y="6237288"/>
            <a:ext cx="2057400" cy="365125"/>
          </a:xfrm>
          <a:prstGeom prst="rect">
            <a:avLst/>
          </a:prstGeom>
        </p:spPr>
        <p:txBody>
          <a:bodyPr vert="horz" wrap="square" lIns="91440" tIns="45720" rIns="91440" bIns="45720" numCol="1" anchor="t" anchorCtr="0" compatLnSpc="1">
            <a:prstTxWarp prst="textNoShape">
              <a:avLst/>
            </a:prstTxWarp>
          </a:bodyPr>
          <a:lstStyle>
            <a:lvl1pPr algn="r">
              <a:defRPr sz="2000">
                <a:solidFill>
                  <a:srgbClr val="101323"/>
                </a:solidFill>
                <a:ea typeface="黑体" pitchFamily="49" charset="-122"/>
              </a:defRPr>
            </a:lvl1pPr>
          </a:lstStyle>
          <a:p>
            <a:pPr>
              <a:defRPr/>
            </a:pPr>
            <a:fld id="{17C63495-3D00-4A1E-B7C7-68389E084B4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5241" r:id="rId1"/>
    <p:sldLayoutId id="2147485242" r:id="rId2"/>
    <p:sldLayoutId id="2147485243" r:id="rId3"/>
    <p:sldLayoutId id="2147485244" r:id="rId4"/>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FFFF66"/>
          </a:solidFill>
          <a:latin typeface="Arial" pitchFamily="34" charset="0"/>
          <a:ea typeface="黑体" pitchFamily="2" charset="-122"/>
          <a:cs typeface="+mj-cs"/>
        </a:defRPr>
      </a:lvl1pPr>
      <a:lvl2pPr algn="ctr" rtl="0" eaLnBrk="0" fontAlgn="base" hangingPunct="0">
        <a:spcBef>
          <a:spcPct val="0"/>
        </a:spcBef>
        <a:spcAft>
          <a:spcPct val="0"/>
        </a:spcAft>
        <a:defRPr sz="4400">
          <a:solidFill>
            <a:srgbClr val="FFFF66"/>
          </a:solidFill>
          <a:latin typeface="Arial" pitchFamily="34" charset="0"/>
          <a:ea typeface="黑体" pitchFamily="2" charset="-122"/>
        </a:defRPr>
      </a:lvl2pPr>
      <a:lvl3pPr algn="ctr" rtl="0" eaLnBrk="0" fontAlgn="base" hangingPunct="0">
        <a:spcBef>
          <a:spcPct val="0"/>
        </a:spcBef>
        <a:spcAft>
          <a:spcPct val="0"/>
        </a:spcAft>
        <a:defRPr sz="4400">
          <a:solidFill>
            <a:srgbClr val="FFFF66"/>
          </a:solidFill>
          <a:latin typeface="Arial" pitchFamily="34" charset="0"/>
          <a:ea typeface="黑体" pitchFamily="2" charset="-122"/>
        </a:defRPr>
      </a:lvl3pPr>
      <a:lvl4pPr algn="ctr" rtl="0" eaLnBrk="0" fontAlgn="base" hangingPunct="0">
        <a:spcBef>
          <a:spcPct val="0"/>
        </a:spcBef>
        <a:spcAft>
          <a:spcPct val="0"/>
        </a:spcAft>
        <a:defRPr sz="4400">
          <a:solidFill>
            <a:srgbClr val="FFFF66"/>
          </a:solidFill>
          <a:latin typeface="Arial" pitchFamily="34" charset="0"/>
          <a:ea typeface="黑体" pitchFamily="2" charset="-122"/>
        </a:defRPr>
      </a:lvl4pPr>
      <a:lvl5pPr algn="ctr" rtl="0" eaLnBrk="0" fontAlgn="base" hangingPunct="0">
        <a:spcBef>
          <a:spcPct val="0"/>
        </a:spcBef>
        <a:spcAft>
          <a:spcPct val="0"/>
        </a:spcAft>
        <a:defRPr sz="4400">
          <a:solidFill>
            <a:srgbClr val="FFFF66"/>
          </a:solidFill>
          <a:latin typeface="Arial" pitchFamily="34" charset="0"/>
          <a:ea typeface="黑体" pitchFamily="2" charset="-122"/>
        </a:defRPr>
      </a:lvl5pPr>
      <a:lvl6pPr marL="457200" algn="ctr" rtl="0" fontAlgn="base">
        <a:spcBef>
          <a:spcPct val="0"/>
        </a:spcBef>
        <a:spcAft>
          <a:spcPct val="0"/>
        </a:spcAft>
        <a:defRPr sz="3600">
          <a:solidFill>
            <a:srgbClr val="CCECFF"/>
          </a:solidFill>
          <a:latin typeface="华文隶书" pitchFamily="2" charset="-122"/>
          <a:ea typeface="黑体" pitchFamily="2" charset="-122"/>
        </a:defRPr>
      </a:lvl6pPr>
      <a:lvl7pPr marL="914400" algn="ctr" rtl="0" fontAlgn="base">
        <a:spcBef>
          <a:spcPct val="0"/>
        </a:spcBef>
        <a:spcAft>
          <a:spcPct val="0"/>
        </a:spcAft>
        <a:defRPr sz="3600">
          <a:solidFill>
            <a:srgbClr val="CCECFF"/>
          </a:solidFill>
          <a:latin typeface="华文隶书" pitchFamily="2" charset="-122"/>
          <a:ea typeface="黑体" pitchFamily="2" charset="-122"/>
        </a:defRPr>
      </a:lvl7pPr>
      <a:lvl8pPr marL="1371600" algn="ctr" rtl="0" fontAlgn="base">
        <a:spcBef>
          <a:spcPct val="0"/>
        </a:spcBef>
        <a:spcAft>
          <a:spcPct val="0"/>
        </a:spcAft>
        <a:defRPr sz="3600">
          <a:solidFill>
            <a:srgbClr val="CCECFF"/>
          </a:solidFill>
          <a:latin typeface="华文隶书" pitchFamily="2" charset="-122"/>
          <a:ea typeface="黑体" pitchFamily="2" charset="-122"/>
        </a:defRPr>
      </a:lvl8pPr>
      <a:lvl9pPr marL="1828800" algn="ctr" rtl="0" fontAlgn="base">
        <a:spcBef>
          <a:spcPct val="0"/>
        </a:spcBef>
        <a:spcAft>
          <a:spcPct val="0"/>
        </a:spcAft>
        <a:defRPr sz="3600">
          <a:solidFill>
            <a:srgbClr val="CCECFF"/>
          </a:solidFill>
          <a:latin typeface="华文隶书" pitchFamily="2" charset="-122"/>
          <a:ea typeface="黑体" pitchFamily="2" charset="-122"/>
        </a:defRPr>
      </a:lvl9pPr>
    </p:titleStyle>
    <p:bodyStyle>
      <a:lvl1pPr marL="342900" indent="-342900" algn="l" rtl="0" eaLnBrk="0" fontAlgn="base" hangingPunct="0">
        <a:lnSpc>
          <a:spcPct val="95000"/>
        </a:lnSpc>
        <a:spcBef>
          <a:spcPct val="100000"/>
        </a:spcBef>
        <a:spcAft>
          <a:spcPct val="0"/>
        </a:spcAft>
        <a:buClr>
          <a:schemeClr val="accent1"/>
        </a:buClr>
        <a:buSzPct val="100000"/>
        <a:buFont typeface="Wingdings" pitchFamily="2" charset="2"/>
        <a:buChar char="n"/>
        <a:defRPr sz="2800" b="1">
          <a:solidFill>
            <a:schemeClr val="bg1"/>
          </a:solidFill>
          <a:latin typeface="+mn-lt"/>
          <a:ea typeface="仿宋_GB2312" pitchFamily="49" charset="-122"/>
          <a:cs typeface="仿宋_GB2312"/>
        </a:defRPr>
      </a:lvl1pPr>
      <a:lvl2pPr marL="742950" indent="-285750" algn="l" rtl="0" eaLnBrk="0" fontAlgn="base" hangingPunct="0">
        <a:lnSpc>
          <a:spcPct val="95000"/>
        </a:lnSpc>
        <a:spcBef>
          <a:spcPct val="100000"/>
        </a:spcBef>
        <a:spcAft>
          <a:spcPct val="0"/>
        </a:spcAft>
        <a:buClr>
          <a:schemeClr val="accent1"/>
        </a:buClr>
        <a:buSzPct val="100000"/>
        <a:buFont typeface="Wingdings" pitchFamily="2" charset="2"/>
        <a:buChar char="u"/>
        <a:defRPr sz="2400" b="1">
          <a:solidFill>
            <a:schemeClr val="bg1"/>
          </a:solidFill>
          <a:latin typeface="+mn-lt"/>
          <a:ea typeface="仿宋_GB2312" pitchFamily="49" charset="-122"/>
          <a:cs typeface="仿宋_GB2312"/>
        </a:defRPr>
      </a:lvl2pPr>
      <a:lvl3pPr marL="1143000" indent="-228600" algn="l" rtl="0" eaLnBrk="0" fontAlgn="base" hangingPunct="0">
        <a:lnSpc>
          <a:spcPct val="95000"/>
        </a:lnSpc>
        <a:spcBef>
          <a:spcPct val="100000"/>
        </a:spcBef>
        <a:spcAft>
          <a:spcPct val="0"/>
        </a:spcAft>
        <a:buClr>
          <a:schemeClr val="accent1"/>
        </a:buClr>
        <a:buSzPct val="100000"/>
        <a:buFont typeface="Wingdings" pitchFamily="2" charset="2"/>
        <a:buChar char="l"/>
        <a:defRPr sz="2000" b="1">
          <a:solidFill>
            <a:schemeClr val="bg1"/>
          </a:solidFill>
          <a:latin typeface="+mn-lt"/>
          <a:ea typeface="仿宋_GB2312" pitchFamily="49" charset="-122"/>
          <a:cs typeface="仿宋_GB2312"/>
        </a:defRPr>
      </a:lvl3pPr>
      <a:lvl4pPr marL="1600200" indent="-228600" algn="l" rtl="0" eaLnBrk="0" fontAlgn="base" hangingPunct="0">
        <a:lnSpc>
          <a:spcPct val="95000"/>
        </a:lnSpc>
        <a:spcBef>
          <a:spcPct val="100000"/>
        </a:spcBef>
        <a:spcAft>
          <a:spcPct val="0"/>
        </a:spcAft>
        <a:buClr>
          <a:srgbClr val="9966FF"/>
        </a:buClr>
        <a:buSzPct val="115000"/>
        <a:buChar char="–"/>
        <a:defRPr sz="1400" b="1">
          <a:solidFill>
            <a:schemeClr val="bg1"/>
          </a:solidFill>
          <a:latin typeface="+mn-lt"/>
          <a:ea typeface="仿宋_GB2312" pitchFamily="49" charset="-122"/>
          <a:cs typeface="仿宋_GB2312"/>
        </a:defRPr>
      </a:lvl4pPr>
      <a:lvl5pPr marL="2057400" indent="-228600" algn="l" rtl="0" eaLnBrk="0" fontAlgn="base" hangingPunct="0">
        <a:lnSpc>
          <a:spcPct val="95000"/>
        </a:lnSpc>
        <a:spcBef>
          <a:spcPct val="100000"/>
        </a:spcBef>
        <a:spcAft>
          <a:spcPct val="0"/>
        </a:spcAft>
        <a:buClr>
          <a:srgbClr val="9966FF"/>
        </a:buClr>
        <a:buSzPct val="115000"/>
        <a:buChar char="»"/>
        <a:defRPr sz="1200" b="1">
          <a:solidFill>
            <a:schemeClr val="bg1"/>
          </a:solidFill>
          <a:latin typeface="+mn-lt"/>
          <a:ea typeface="仿宋_GB2312" pitchFamily="49" charset="-122"/>
          <a:cs typeface="仿宋_GB2312"/>
        </a:defRPr>
      </a:lvl5pPr>
      <a:lvl6pPr marL="25146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6pPr>
      <a:lvl7pPr marL="29718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7pPr>
      <a:lvl8pPr marL="34290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8pPr>
      <a:lvl9pPr marL="38862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191966"/>
        </a:solidFill>
        <a:effectLst/>
      </p:bgPr>
    </p:bg>
    <p:spTree>
      <p:nvGrpSpPr>
        <p:cNvPr id="1" name=""/>
        <p:cNvGrpSpPr/>
        <p:nvPr/>
      </p:nvGrpSpPr>
      <p:grpSpPr>
        <a:xfrm>
          <a:off x="0" y="0"/>
          <a:ext cx="0" cy="0"/>
          <a:chOff x="0" y="0"/>
          <a:chExt cx="0" cy="0"/>
        </a:xfrm>
      </p:grpSpPr>
      <p:sp>
        <p:nvSpPr>
          <p:cNvPr id="5" name="灯片编号占位符 6"/>
          <p:cNvSpPr>
            <a:spLocks noGrp="1"/>
          </p:cNvSpPr>
          <p:nvPr>
            <p:ph type="sldNum" sz="quarter" idx="4"/>
          </p:nvPr>
        </p:nvSpPr>
        <p:spPr>
          <a:xfrm>
            <a:off x="6732588" y="6237288"/>
            <a:ext cx="20574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2000">
                <a:solidFill>
                  <a:srgbClr val="101323"/>
                </a:solidFill>
                <a:ea typeface="黑体" panose="02010609060101010101" pitchFamily="49" charset="-122"/>
                <a:cs typeface="Calibri" panose="020F0502020204030204" pitchFamily="34" charset="0"/>
              </a:defRPr>
            </a:lvl1pPr>
          </a:lstStyle>
          <a:p>
            <a:pPr>
              <a:defRPr/>
            </a:pPr>
            <a:fld id="{3C124814-3591-489A-99E3-6098F9086C46}"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5232" r:id="rId1"/>
    <p:sldLayoutId id="2147485233" r:id="rId2"/>
    <p:sldLayoutId id="2147485234" r:id="rId3"/>
    <p:sldLayoutId id="2147485235" r:id="rId4"/>
    <p:sldLayoutId id="2147485247" r:id="rId5"/>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FFFF66"/>
          </a:solidFill>
          <a:latin typeface="Arial" pitchFamily="34" charset="0"/>
          <a:ea typeface="黑体" pitchFamily="2" charset="-122"/>
          <a:cs typeface="+mj-cs"/>
        </a:defRPr>
      </a:lvl1pPr>
      <a:lvl2pPr algn="ctr" rtl="0" eaLnBrk="0" fontAlgn="base" hangingPunct="0">
        <a:spcBef>
          <a:spcPct val="0"/>
        </a:spcBef>
        <a:spcAft>
          <a:spcPct val="0"/>
        </a:spcAft>
        <a:defRPr sz="4400">
          <a:solidFill>
            <a:srgbClr val="FFFF66"/>
          </a:solidFill>
          <a:latin typeface="Arial" pitchFamily="34" charset="0"/>
          <a:ea typeface="黑体" pitchFamily="2" charset="-122"/>
        </a:defRPr>
      </a:lvl2pPr>
      <a:lvl3pPr algn="ctr" rtl="0" eaLnBrk="0" fontAlgn="base" hangingPunct="0">
        <a:spcBef>
          <a:spcPct val="0"/>
        </a:spcBef>
        <a:spcAft>
          <a:spcPct val="0"/>
        </a:spcAft>
        <a:defRPr sz="4400">
          <a:solidFill>
            <a:srgbClr val="FFFF66"/>
          </a:solidFill>
          <a:latin typeface="Arial" pitchFamily="34" charset="0"/>
          <a:ea typeface="黑体" pitchFamily="2" charset="-122"/>
        </a:defRPr>
      </a:lvl3pPr>
      <a:lvl4pPr algn="ctr" rtl="0" eaLnBrk="0" fontAlgn="base" hangingPunct="0">
        <a:spcBef>
          <a:spcPct val="0"/>
        </a:spcBef>
        <a:spcAft>
          <a:spcPct val="0"/>
        </a:spcAft>
        <a:defRPr sz="4400">
          <a:solidFill>
            <a:srgbClr val="FFFF66"/>
          </a:solidFill>
          <a:latin typeface="Arial" pitchFamily="34" charset="0"/>
          <a:ea typeface="黑体" pitchFamily="2" charset="-122"/>
        </a:defRPr>
      </a:lvl4pPr>
      <a:lvl5pPr algn="ctr" rtl="0" eaLnBrk="0" fontAlgn="base" hangingPunct="0">
        <a:spcBef>
          <a:spcPct val="0"/>
        </a:spcBef>
        <a:spcAft>
          <a:spcPct val="0"/>
        </a:spcAft>
        <a:defRPr sz="4400">
          <a:solidFill>
            <a:srgbClr val="FFFF66"/>
          </a:solidFill>
          <a:latin typeface="Arial" pitchFamily="34" charset="0"/>
          <a:ea typeface="黑体" pitchFamily="2" charset="-122"/>
        </a:defRPr>
      </a:lvl5pPr>
      <a:lvl6pPr marL="457200" algn="ctr" rtl="0" fontAlgn="base">
        <a:spcBef>
          <a:spcPct val="0"/>
        </a:spcBef>
        <a:spcAft>
          <a:spcPct val="0"/>
        </a:spcAft>
        <a:defRPr sz="3600">
          <a:solidFill>
            <a:srgbClr val="CCECFF"/>
          </a:solidFill>
          <a:latin typeface="华文隶书" pitchFamily="2" charset="-122"/>
          <a:ea typeface="黑体" pitchFamily="2" charset="-122"/>
        </a:defRPr>
      </a:lvl6pPr>
      <a:lvl7pPr marL="914400" algn="ctr" rtl="0" fontAlgn="base">
        <a:spcBef>
          <a:spcPct val="0"/>
        </a:spcBef>
        <a:spcAft>
          <a:spcPct val="0"/>
        </a:spcAft>
        <a:defRPr sz="3600">
          <a:solidFill>
            <a:srgbClr val="CCECFF"/>
          </a:solidFill>
          <a:latin typeface="华文隶书" pitchFamily="2" charset="-122"/>
          <a:ea typeface="黑体" pitchFamily="2" charset="-122"/>
        </a:defRPr>
      </a:lvl7pPr>
      <a:lvl8pPr marL="1371600" algn="ctr" rtl="0" fontAlgn="base">
        <a:spcBef>
          <a:spcPct val="0"/>
        </a:spcBef>
        <a:spcAft>
          <a:spcPct val="0"/>
        </a:spcAft>
        <a:defRPr sz="3600">
          <a:solidFill>
            <a:srgbClr val="CCECFF"/>
          </a:solidFill>
          <a:latin typeface="华文隶书" pitchFamily="2" charset="-122"/>
          <a:ea typeface="黑体" pitchFamily="2" charset="-122"/>
        </a:defRPr>
      </a:lvl8pPr>
      <a:lvl9pPr marL="1828800" algn="ctr" rtl="0" fontAlgn="base">
        <a:spcBef>
          <a:spcPct val="0"/>
        </a:spcBef>
        <a:spcAft>
          <a:spcPct val="0"/>
        </a:spcAft>
        <a:defRPr sz="3600">
          <a:solidFill>
            <a:srgbClr val="CCECFF"/>
          </a:solidFill>
          <a:latin typeface="华文隶书" pitchFamily="2" charset="-122"/>
          <a:ea typeface="黑体" pitchFamily="2" charset="-122"/>
        </a:defRPr>
      </a:lvl9pPr>
    </p:titleStyle>
    <p:bodyStyle>
      <a:lvl1pPr marL="342900" indent="-342900" algn="l" rtl="0" eaLnBrk="0" fontAlgn="base" hangingPunct="0">
        <a:lnSpc>
          <a:spcPct val="95000"/>
        </a:lnSpc>
        <a:spcBef>
          <a:spcPct val="100000"/>
        </a:spcBef>
        <a:spcAft>
          <a:spcPct val="0"/>
        </a:spcAft>
        <a:buClr>
          <a:schemeClr val="accent1"/>
        </a:buClr>
        <a:buSzPct val="100000"/>
        <a:buFont typeface="Wingdings" pitchFamily="2" charset="2"/>
        <a:buChar char="n"/>
        <a:defRPr sz="2800" b="1">
          <a:solidFill>
            <a:schemeClr val="bg1"/>
          </a:solidFill>
          <a:latin typeface="+mn-lt"/>
          <a:ea typeface="仿宋_GB2312" pitchFamily="49" charset="-122"/>
          <a:cs typeface="仿宋_GB2312"/>
        </a:defRPr>
      </a:lvl1pPr>
      <a:lvl2pPr marL="742950" indent="-285750" algn="l" rtl="0" eaLnBrk="0" fontAlgn="base" hangingPunct="0">
        <a:lnSpc>
          <a:spcPct val="95000"/>
        </a:lnSpc>
        <a:spcBef>
          <a:spcPct val="100000"/>
        </a:spcBef>
        <a:spcAft>
          <a:spcPct val="0"/>
        </a:spcAft>
        <a:buClr>
          <a:schemeClr val="accent1"/>
        </a:buClr>
        <a:buSzPct val="100000"/>
        <a:buFont typeface="Wingdings" pitchFamily="2" charset="2"/>
        <a:buChar char="u"/>
        <a:defRPr sz="2400" b="1">
          <a:solidFill>
            <a:schemeClr val="bg1"/>
          </a:solidFill>
          <a:latin typeface="+mn-lt"/>
          <a:ea typeface="仿宋_GB2312" pitchFamily="49" charset="-122"/>
          <a:cs typeface="仿宋_GB2312"/>
        </a:defRPr>
      </a:lvl2pPr>
      <a:lvl3pPr marL="1143000" indent="-228600" algn="l" rtl="0" eaLnBrk="0" fontAlgn="base" hangingPunct="0">
        <a:lnSpc>
          <a:spcPct val="95000"/>
        </a:lnSpc>
        <a:spcBef>
          <a:spcPct val="100000"/>
        </a:spcBef>
        <a:spcAft>
          <a:spcPct val="0"/>
        </a:spcAft>
        <a:buClr>
          <a:schemeClr val="accent1"/>
        </a:buClr>
        <a:buSzPct val="100000"/>
        <a:buFont typeface="Wingdings" pitchFamily="2" charset="2"/>
        <a:buChar char="l"/>
        <a:defRPr sz="2000" b="1">
          <a:solidFill>
            <a:schemeClr val="bg1"/>
          </a:solidFill>
          <a:latin typeface="+mn-lt"/>
          <a:ea typeface="仿宋_GB2312" pitchFamily="49" charset="-122"/>
          <a:cs typeface="仿宋_GB2312"/>
        </a:defRPr>
      </a:lvl3pPr>
      <a:lvl4pPr marL="1600200" indent="-228600" algn="l" rtl="0" eaLnBrk="0" fontAlgn="base" hangingPunct="0">
        <a:lnSpc>
          <a:spcPct val="95000"/>
        </a:lnSpc>
        <a:spcBef>
          <a:spcPct val="100000"/>
        </a:spcBef>
        <a:spcAft>
          <a:spcPct val="0"/>
        </a:spcAft>
        <a:buClr>
          <a:srgbClr val="9966FF"/>
        </a:buClr>
        <a:buSzPct val="115000"/>
        <a:buChar char="–"/>
        <a:defRPr sz="1400" b="1">
          <a:solidFill>
            <a:schemeClr val="bg1"/>
          </a:solidFill>
          <a:latin typeface="+mn-lt"/>
          <a:ea typeface="仿宋_GB2312" pitchFamily="49" charset="-122"/>
          <a:cs typeface="仿宋_GB2312"/>
        </a:defRPr>
      </a:lvl4pPr>
      <a:lvl5pPr marL="2057400" indent="-228600" algn="l" rtl="0" eaLnBrk="0" fontAlgn="base" hangingPunct="0">
        <a:lnSpc>
          <a:spcPct val="95000"/>
        </a:lnSpc>
        <a:spcBef>
          <a:spcPct val="100000"/>
        </a:spcBef>
        <a:spcAft>
          <a:spcPct val="0"/>
        </a:spcAft>
        <a:buClr>
          <a:srgbClr val="9966FF"/>
        </a:buClr>
        <a:buSzPct val="115000"/>
        <a:buChar char="»"/>
        <a:defRPr sz="1200" b="1">
          <a:solidFill>
            <a:schemeClr val="bg1"/>
          </a:solidFill>
          <a:latin typeface="+mn-lt"/>
          <a:ea typeface="仿宋_GB2312" pitchFamily="49" charset="-122"/>
          <a:cs typeface="仿宋_GB2312"/>
        </a:defRPr>
      </a:lvl5pPr>
      <a:lvl6pPr marL="25146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6pPr>
      <a:lvl7pPr marL="29718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7pPr>
      <a:lvl8pPr marL="34290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8pPr>
      <a:lvl9pPr marL="38862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191966"/>
        </a:solidFill>
        <a:effectLst/>
      </p:bgPr>
    </p:bg>
    <p:spTree>
      <p:nvGrpSpPr>
        <p:cNvPr id="1" name=""/>
        <p:cNvGrpSpPr/>
        <p:nvPr/>
      </p:nvGrpSpPr>
      <p:grpSpPr>
        <a:xfrm>
          <a:off x="0" y="0"/>
          <a:ext cx="0" cy="0"/>
          <a:chOff x="0" y="0"/>
          <a:chExt cx="0" cy="0"/>
        </a:xfrm>
      </p:grpSpPr>
      <p:sp>
        <p:nvSpPr>
          <p:cNvPr id="5" name="灯片编号占位符 6"/>
          <p:cNvSpPr>
            <a:spLocks noGrp="1"/>
          </p:cNvSpPr>
          <p:nvPr>
            <p:ph type="sldNum" sz="quarter" idx="4"/>
          </p:nvPr>
        </p:nvSpPr>
        <p:spPr>
          <a:xfrm>
            <a:off x="6732588" y="6237288"/>
            <a:ext cx="2057400" cy="365125"/>
          </a:xfrm>
          <a:prstGeom prst="rect">
            <a:avLst/>
          </a:prstGeom>
        </p:spPr>
        <p:txBody>
          <a:bodyPr vert="horz" wrap="square" lIns="91440" tIns="45720" rIns="91440" bIns="45720" numCol="1" anchor="t" anchorCtr="0" compatLnSpc="1">
            <a:prstTxWarp prst="textNoShape">
              <a:avLst/>
            </a:prstTxWarp>
          </a:bodyPr>
          <a:lstStyle>
            <a:lvl1pPr algn="r">
              <a:defRPr sz="2000">
                <a:solidFill>
                  <a:srgbClr val="101323"/>
                </a:solidFill>
                <a:ea typeface="黑体" pitchFamily="49" charset="-122"/>
              </a:defRPr>
            </a:lvl1pPr>
          </a:lstStyle>
          <a:p>
            <a:pPr>
              <a:defRPr/>
            </a:pPr>
            <a:fld id="{EE8A47B7-3F3E-4A2D-BABB-3EA95CBEEF4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5248" r:id="rId1"/>
    <p:sldLayoutId id="2147485249" r:id="rId2"/>
    <p:sldLayoutId id="2147485250" r:id="rId3"/>
    <p:sldLayoutId id="2147485251" r:id="rId4"/>
    <p:sldLayoutId id="2147485252" r:id="rId5"/>
    <p:sldLayoutId id="2147485253" r:id="rId6"/>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rgbClr val="FFFF66"/>
          </a:solidFill>
          <a:latin typeface="Arial" pitchFamily="34" charset="0"/>
          <a:ea typeface="黑体" pitchFamily="2" charset="-122"/>
          <a:cs typeface="+mj-cs"/>
        </a:defRPr>
      </a:lvl1pPr>
      <a:lvl2pPr algn="ctr" rtl="0" eaLnBrk="0" fontAlgn="base" hangingPunct="0">
        <a:spcBef>
          <a:spcPct val="0"/>
        </a:spcBef>
        <a:spcAft>
          <a:spcPct val="0"/>
        </a:spcAft>
        <a:defRPr sz="4400">
          <a:solidFill>
            <a:srgbClr val="FFFF66"/>
          </a:solidFill>
          <a:latin typeface="Arial" pitchFamily="34" charset="0"/>
          <a:ea typeface="黑体" pitchFamily="2" charset="-122"/>
        </a:defRPr>
      </a:lvl2pPr>
      <a:lvl3pPr algn="ctr" rtl="0" eaLnBrk="0" fontAlgn="base" hangingPunct="0">
        <a:spcBef>
          <a:spcPct val="0"/>
        </a:spcBef>
        <a:spcAft>
          <a:spcPct val="0"/>
        </a:spcAft>
        <a:defRPr sz="4400">
          <a:solidFill>
            <a:srgbClr val="FFFF66"/>
          </a:solidFill>
          <a:latin typeface="Arial" pitchFamily="34" charset="0"/>
          <a:ea typeface="黑体" pitchFamily="2" charset="-122"/>
        </a:defRPr>
      </a:lvl3pPr>
      <a:lvl4pPr algn="ctr" rtl="0" eaLnBrk="0" fontAlgn="base" hangingPunct="0">
        <a:spcBef>
          <a:spcPct val="0"/>
        </a:spcBef>
        <a:spcAft>
          <a:spcPct val="0"/>
        </a:spcAft>
        <a:defRPr sz="4400">
          <a:solidFill>
            <a:srgbClr val="FFFF66"/>
          </a:solidFill>
          <a:latin typeface="Arial" pitchFamily="34" charset="0"/>
          <a:ea typeface="黑体" pitchFamily="2" charset="-122"/>
        </a:defRPr>
      </a:lvl4pPr>
      <a:lvl5pPr algn="ctr" rtl="0" eaLnBrk="0" fontAlgn="base" hangingPunct="0">
        <a:spcBef>
          <a:spcPct val="0"/>
        </a:spcBef>
        <a:spcAft>
          <a:spcPct val="0"/>
        </a:spcAft>
        <a:defRPr sz="4400">
          <a:solidFill>
            <a:srgbClr val="FFFF66"/>
          </a:solidFill>
          <a:latin typeface="Arial" pitchFamily="34" charset="0"/>
          <a:ea typeface="黑体" pitchFamily="2" charset="-122"/>
        </a:defRPr>
      </a:lvl5pPr>
      <a:lvl6pPr marL="457200" algn="ctr" rtl="0" fontAlgn="base">
        <a:spcBef>
          <a:spcPct val="0"/>
        </a:spcBef>
        <a:spcAft>
          <a:spcPct val="0"/>
        </a:spcAft>
        <a:defRPr sz="3600">
          <a:solidFill>
            <a:srgbClr val="CCECFF"/>
          </a:solidFill>
          <a:latin typeface="华文隶书" pitchFamily="2" charset="-122"/>
          <a:ea typeface="黑体" pitchFamily="2" charset="-122"/>
        </a:defRPr>
      </a:lvl6pPr>
      <a:lvl7pPr marL="914400" algn="ctr" rtl="0" fontAlgn="base">
        <a:spcBef>
          <a:spcPct val="0"/>
        </a:spcBef>
        <a:spcAft>
          <a:spcPct val="0"/>
        </a:spcAft>
        <a:defRPr sz="3600">
          <a:solidFill>
            <a:srgbClr val="CCECFF"/>
          </a:solidFill>
          <a:latin typeface="华文隶书" pitchFamily="2" charset="-122"/>
          <a:ea typeface="黑体" pitchFamily="2" charset="-122"/>
        </a:defRPr>
      </a:lvl7pPr>
      <a:lvl8pPr marL="1371600" algn="ctr" rtl="0" fontAlgn="base">
        <a:spcBef>
          <a:spcPct val="0"/>
        </a:spcBef>
        <a:spcAft>
          <a:spcPct val="0"/>
        </a:spcAft>
        <a:defRPr sz="3600">
          <a:solidFill>
            <a:srgbClr val="CCECFF"/>
          </a:solidFill>
          <a:latin typeface="华文隶书" pitchFamily="2" charset="-122"/>
          <a:ea typeface="黑体" pitchFamily="2" charset="-122"/>
        </a:defRPr>
      </a:lvl8pPr>
      <a:lvl9pPr marL="1828800" algn="ctr" rtl="0" fontAlgn="base">
        <a:spcBef>
          <a:spcPct val="0"/>
        </a:spcBef>
        <a:spcAft>
          <a:spcPct val="0"/>
        </a:spcAft>
        <a:defRPr sz="3600">
          <a:solidFill>
            <a:srgbClr val="CCECFF"/>
          </a:solidFill>
          <a:latin typeface="华文隶书" pitchFamily="2" charset="-122"/>
          <a:ea typeface="黑体" pitchFamily="2" charset="-122"/>
        </a:defRPr>
      </a:lvl9pPr>
    </p:titleStyle>
    <p:bodyStyle>
      <a:lvl1pPr marL="342900" indent="-342900" algn="l" rtl="0" eaLnBrk="0" fontAlgn="base" hangingPunct="0">
        <a:lnSpc>
          <a:spcPct val="95000"/>
        </a:lnSpc>
        <a:spcBef>
          <a:spcPct val="100000"/>
        </a:spcBef>
        <a:spcAft>
          <a:spcPct val="0"/>
        </a:spcAft>
        <a:buClr>
          <a:schemeClr val="accent1"/>
        </a:buClr>
        <a:buSzPct val="100000"/>
        <a:buFont typeface="Wingdings" pitchFamily="2" charset="2"/>
        <a:buChar char="n"/>
        <a:defRPr sz="2800" b="1">
          <a:solidFill>
            <a:schemeClr val="bg1"/>
          </a:solidFill>
          <a:latin typeface="+mn-lt"/>
          <a:ea typeface="仿宋_GB2312" pitchFamily="49" charset="-122"/>
          <a:cs typeface="仿宋_GB2312"/>
        </a:defRPr>
      </a:lvl1pPr>
      <a:lvl2pPr marL="742950" indent="-285750" algn="l" rtl="0" eaLnBrk="0" fontAlgn="base" hangingPunct="0">
        <a:lnSpc>
          <a:spcPct val="95000"/>
        </a:lnSpc>
        <a:spcBef>
          <a:spcPct val="100000"/>
        </a:spcBef>
        <a:spcAft>
          <a:spcPct val="0"/>
        </a:spcAft>
        <a:buClr>
          <a:schemeClr val="accent1"/>
        </a:buClr>
        <a:buSzPct val="100000"/>
        <a:buFont typeface="Wingdings" pitchFamily="2" charset="2"/>
        <a:buChar char="u"/>
        <a:defRPr sz="2400" b="1">
          <a:solidFill>
            <a:schemeClr val="bg1"/>
          </a:solidFill>
          <a:latin typeface="+mn-lt"/>
          <a:ea typeface="仿宋_GB2312" pitchFamily="49" charset="-122"/>
          <a:cs typeface="仿宋_GB2312"/>
        </a:defRPr>
      </a:lvl2pPr>
      <a:lvl3pPr marL="1143000" indent="-228600" algn="l" rtl="0" eaLnBrk="0" fontAlgn="base" hangingPunct="0">
        <a:lnSpc>
          <a:spcPct val="95000"/>
        </a:lnSpc>
        <a:spcBef>
          <a:spcPct val="100000"/>
        </a:spcBef>
        <a:spcAft>
          <a:spcPct val="0"/>
        </a:spcAft>
        <a:buClr>
          <a:schemeClr val="accent1"/>
        </a:buClr>
        <a:buSzPct val="100000"/>
        <a:buFont typeface="Wingdings" pitchFamily="2" charset="2"/>
        <a:buChar char="l"/>
        <a:defRPr sz="2000" b="1">
          <a:solidFill>
            <a:schemeClr val="bg1"/>
          </a:solidFill>
          <a:latin typeface="+mn-lt"/>
          <a:ea typeface="仿宋_GB2312" pitchFamily="49" charset="-122"/>
          <a:cs typeface="仿宋_GB2312"/>
        </a:defRPr>
      </a:lvl3pPr>
      <a:lvl4pPr marL="1600200" indent="-228600" algn="l" rtl="0" eaLnBrk="0" fontAlgn="base" hangingPunct="0">
        <a:lnSpc>
          <a:spcPct val="95000"/>
        </a:lnSpc>
        <a:spcBef>
          <a:spcPct val="100000"/>
        </a:spcBef>
        <a:spcAft>
          <a:spcPct val="0"/>
        </a:spcAft>
        <a:buClr>
          <a:srgbClr val="9966FF"/>
        </a:buClr>
        <a:buSzPct val="115000"/>
        <a:buChar char="–"/>
        <a:defRPr sz="1400" b="1">
          <a:solidFill>
            <a:schemeClr val="bg1"/>
          </a:solidFill>
          <a:latin typeface="+mn-lt"/>
          <a:ea typeface="仿宋_GB2312" pitchFamily="49" charset="-122"/>
          <a:cs typeface="仿宋_GB2312"/>
        </a:defRPr>
      </a:lvl4pPr>
      <a:lvl5pPr marL="2057400" indent="-228600" algn="l" rtl="0" eaLnBrk="0" fontAlgn="base" hangingPunct="0">
        <a:lnSpc>
          <a:spcPct val="95000"/>
        </a:lnSpc>
        <a:spcBef>
          <a:spcPct val="100000"/>
        </a:spcBef>
        <a:spcAft>
          <a:spcPct val="0"/>
        </a:spcAft>
        <a:buClr>
          <a:srgbClr val="9966FF"/>
        </a:buClr>
        <a:buSzPct val="115000"/>
        <a:buChar char="»"/>
        <a:defRPr sz="1200" b="1">
          <a:solidFill>
            <a:schemeClr val="bg1"/>
          </a:solidFill>
          <a:latin typeface="+mn-lt"/>
          <a:ea typeface="仿宋_GB2312" pitchFamily="49" charset="-122"/>
          <a:cs typeface="仿宋_GB2312"/>
        </a:defRPr>
      </a:lvl5pPr>
      <a:lvl6pPr marL="25146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6pPr>
      <a:lvl7pPr marL="29718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7pPr>
      <a:lvl8pPr marL="34290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8pPr>
      <a:lvl9pPr marL="3886200" indent="-228600" algn="l" rtl="0" fontAlgn="base">
        <a:lnSpc>
          <a:spcPct val="95000"/>
        </a:lnSpc>
        <a:spcBef>
          <a:spcPct val="100000"/>
        </a:spcBef>
        <a:spcAft>
          <a:spcPct val="0"/>
        </a:spcAft>
        <a:buClr>
          <a:srgbClr val="9966FF"/>
        </a:buClr>
        <a:buSzPct val="115000"/>
        <a:buChar char="»"/>
        <a:defRPr sz="1200">
          <a:solidFill>
            <a:srgbClr val="CCECFF"/>
          </a:solidFill>
          <a:latin typeface="+mn-lt"/>
          <a:ea typeface="宋体" pitchFamily="2" charset="-122"/>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4.xml"/><Relationship Id="rId5" Type="http://schemas.openxmlformats.org/officeDocument/2006/relationships/image" Target="../media/image1.gif"/><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25.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7.png"/><Relationship Id="rId5" Type="http://schemas.openxmlformats.org/officeDocument/2006/relationships/oleObject" Target="../embeddings/Microsoft_Excel_97-2003____1.xls"/><Relationship Id="rId4"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60.png"/><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62.png"/><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oleObject" Target="../embeddings/Microsoft_Excel_97-2003____2.xls"/><Relationship Id="rId5" Type="http://schemas.openxmlformats.org/officeDocument/2006/relationships/image" Target="../media/image1.gif"/><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1.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标题 1"/>
          <p:cNvSpPr>
            <a:spLocks noGrp="1"/>
          </p:cNvSpPr>
          <p:nvPr>
            <p:ph type="ctrTitle"/>
          </p:nvPr>
        </p:nvSpPr>
        <p:spPr bwMode="auto">
          <a:xfrm>
            <a:off x="1065426" y="1844824"/>
            <a:ext cx="7186205"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zh-CN" altLang="en-US" dirty="0">
                <a:solidFill>
                  <a:srgbClr val="FFFF99"/>
                </a:solidFill>
                <a:ea typeface="黑体" pitchFamily="49" charset="-122"/>
              </a:rPr>
              <a:t>大</a:t>
            </a:r>
            <a:r>
              <a:rPr lang="zh-CN" altLang="en-US" dirty="0" smtClean="0">
                <a:solidFill>
                  <a:srgbClr val="FFFF99"/>
                </a:solidFill>
                <a:ea typeface="黑体" pitchFamily="49" charset="-122"/>
              </a:rPr>
              <a:t>数据</a:t>
            </a:r>
            <a:r>
              <a:rPr lang="en-US" altLang="zh-CN" dirty="0" smtClean="0">
                <a:solidFill>
                  <a:srgbClr val="FFFF99"/>
                </a:solidFill>
                <a:ea typeface="黑体" pitchFamily="49" charset="-122"/>
              </a:rPr>
              <a:t/>
            </a:r>
            <a:br>
              <a:rPr lang="en-US" altLang="zh-CN" dirty="0" smtClean="0">
                <a:solidFill>
                  <a:srgbClr val="FFFF99"/>
                </a:solidFill>
                <a:ea typeface="黑体" pitchFamily="49" charset="-122"/>
              </a:rPr>
            </a:br>
            <a:r>
              <a:rPr lang="zh-CN" altLang="en-US" dirty="0" smtClean="0">
                <a:solidFill>
                  <a:srgbClr val="FFFF99"/>
                </a:solidFill>
                <a:ea typeface="黑体" pitchFamily="49" charset="-122"/>
              </a:rPr>
              <a:t>在心血管疾病防控中的价值</a:t>
            </a:r>
          </a:p>
        </p:txBody>
      </p:sp>
      <p:sp>
        <p:nvSpPr>
          <p:cNvPr id="7" name="矩形 6"/>
          <p:cNvSpPr/>
          <p:nvPr/>
        </p:nvSpPr>
        <p:spPr>
          <a:xfrm>
            <a:off x="2411760" y="4313726"/>
            <a:ext cx="4493538" cy="907941"/>
          </a:xfrm>
          <a:prstGeom prst="rect">
            <a:avLst/>
          </a:prstGeom>
        </p:spPr>
        <p:txBody>
          <a:bodyPr wrap="none">
            <a:spAutoFit/>
          </a:bodyPr>
          <a:lstStyle/>
          <a:p>
            <a:pPr algn="ctr" eaLnBrk="0" hangingPunct="0">
              <a:spcBef>
                <a:spcPts val="600"/>
              </a:spcBef>
              <a:buClr>
                <a:srgbClr val="4E67C8"/>
              </a:buClr>
              <a:buSzPct val="100000"/>
              <a:defRPr/>
            </a:pPr>
            <a:r>
              <a:rPr lang="zh-CN" altLang="en-US" kern="0" dirty="0">
                <a:solidFill>
                  <a:schemeClr val="bg1"/>
                </a:solidFill>
                <a:latin typeface="微软雅黑" pitchFamily="34" charset="-122"/>
                <a:ea typeface="微软雅黑" pitchFamily="34" charset="-122"/>
              </a:rPr>
              <a:t>首都医科大学附属</a:t>
            </a:r>
            <a:r>
              <a:rPr lang="zh-CN" altLang="en-US" kern="0" dirty="0" smtClean="0">
                <a:solidFill>
                  <a:schemeClr val="bg1"/>
                </a:solidFill>
                <a:latin typeface="微软雅黑" pitchFamily="34" charset="-122"/>
                <a:ea typeface="微软雅黑" pitchFamily="34" charset="-122"/>
              </a:rPr>
              <a:t>北京安贞医院</a:t>
            </a:r>
            <a:endParaRPr lang="en-US" altLang="zh-CN" kern="0" dirty="0" smtClean="0">
              <a:solidFill>
                <a:schemeClr val="bg1"/>
              </a:solidFill>
              <a:latin typeface="微软雅黑" pitchFamily="34" charset="-122"/>
              <a:ea typeface="微软雅黑" pitchFamily="34" charset="-122"/>
            </a:endParaRPr>
          </a:p>
          <a:p>
            <a:pPr algn="ctr" eaLnBrk="0" hangingPunct="0">
              <a:spcBef>
                <a:spcPts val="600"/>
              </a:spcBef>
              <a:buClr>
                <a:srgbClr val="4E67C8"/>
              </a:buClr>
              <a:buSzPct val="100000"/>
              <a:defRPr/>
            </a:pPr>
            <a:r>
              <a:rPr lang="zh-CN" altLang="en-US" kern="0" dirty="0">
                <a:solidFill>
                  <a:schemeClr val="bg1"/>
                </a:solidFill>
                <a:latin typeface="微软雅黑" pitchFamily="34" charset="-122"/>
                <a:ea typeface="微软雅黑" pitchFamily="34" charset="-122"/>
              </a:rPr>
              <a:t>杜昕</a:t>
            </a:r>
            <a:endParaRPr lang="en-US" altLang="zh-CN" kern="0"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791215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179513" y="282575"/>
            <a:ext cx="8712967"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zh-CN" altLang="en-US" sz="3600" dirty="0">
                <a:solidFill>
                  <a:srgbClr val="FFFF99"/>
                </a:solidFill>
                <a:latin typeface="Calibri" pitchFamily="34" charset="0"/>
                <a:ea typeface="黑体" pitchFamily="49" charset="-122"/>
              </a:rPr>
              <a:t>健康服务是大</a:t>
            </a:r>
            <a:r>
              <a:rPr lang="zh-CN" altLang="en-US" sz="3600" dirty="0" smtClean="0">
                <a:solidFill>
                  <a:srgbClr val="FFFF99"/>
                </a:solidFill>
                <a:latin typeface="Calibri" pitchFamily="34" charset="0"/>
                <a:ea typeface="黑体" pitchFamily="49" charset="-122"/>
              </a:rPr>
              <a:t>数据应用最重要的领域之一</a:t>
            </a:r>
            <a:endParaRPr lang="en-US" altLang="zh-TW" sz="3600" dirty="0" smtClean="0">
              <a:solidFill>
                <a:srgbClr val="FFFF99"/>
              </a:solidFill>
              <a:latin typeface="Calibri" pitchFamily="34" charset="0"/>
              <a:ea typeface="黑体" pitchFamily="49" charset="-122"/>
            </a:endParaRPr>
          </a:p>
        </p:txBody>
      </p:sp>
      <p:sp>
        <p:nvSpPr>
          <p:cNvPr id="24579" name="Rectangle 4"/>
          <p:cNvSpPr>
            <a:spLocks noChangeArrowheads="1"/>
          </p:cNvSpPr>
          <p:nvPr/>
        </p:nvSpPr>
        <p:spPr bwMode="auto">
          <a:xfrm>
            <a:off x="6020780" y="1722462"/>
            <a:ext cx="3074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altLang="zh-TW" i="1" dirty="0" err="1">
                <a:solidFill>
                  <a:schemeClr val="bg1"/>
                </a:solidFill>
                <a:latin typeface="Times New Roman" pitchFamily="18" charset="0"/>
                <a:cs typeface="Times New Roman" pitchFamily="18" charset="0"/>
              </a:rPr>
              <a:t>JAMA</a:t>
            </a:r>
            <a:r>
              <a:rPr lang="en-US" altLang="zh-TW" i="1" dirty="0">
                <a:solidFill>
                  <a:schemeClr val="bg1"/>
                </a:solidFill>
                <a:latin typeface="Times New Roman" pitchFamily="18" charset="0"/>
                <a:cs typeface="Times New Roman" pitchFamily="18" charset="0"/>
              </a:rPr>
              <a:t>. 2013;309:1351</a:t>
            </a:r>
          </a:p>
        </p:txBody>
      </p:sp>
      <p:pic>
        <p:nvPicPr>
          <p:cNvPr id="552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6393"/>
          <a:stretch/>
        </p:blipFill>
        <p:spPr bwMode="auto">
          <a:xfrm>
            <a:off x="179513" y="2919142"/>
            <a:ext cx="5688631" cy="966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0"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645" r="2683"/>
          <a:stretch/>
        </p:blipFill>
        <p:spPr bwMode="auto">
          <a:xfrm>
            <a:off x="179513" y="4143277"/>
            <a:ext cx="5688632" cy="883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3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0081"/>
          <a:stretch/>
        </p:blipFill>
        <p:spPr bwMode="auto">
          <a:xfrm>
            <a:off x="179512" y="5295405"/>
            <a:ext cx="5688633" cy="1229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4"/>
          <p:cNvSpPr>
            <a:spLocks noChangeArrowheads="1"/>
          </p:cNvSpPr>
          <p:nvPr/>
        </p:nvSpPr>
        <p:spPr bwMode="auto">
          <a:xfrm>
            <a:off x="6020780" y="3084928"/>
            <a:ext cx="30748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altLang="zh-TW" i="1" dirty="0" err="1">
                <a:solidFill>
                  <a:schemeClr val="bg1"/>
                </a:solidFill>
                <a:latin typeface="Times New Roman" pitchFamily="18" charset="0"/>
                <a:cs typeface="Times New Roman" pitchFamily="18" charset="0"/>
              </a:rPr>
              <a:t>JAMA</a:t>
            </a:r>
            <a:r>
              <a:rPr lang="en-US" altLang="zh-TW" i="1" dirty="0">
                <a:solidFill>
                  <a:schemeClr val="bg1"/>
                </a:solidFill>
                <a:latin typeface="Times New Roman" pitchFamily="18" charset="0"/>
                <a:cs typeface="Times New Roman" pitchFamily="18" charset="0"/>
              </a:rPr>
              <a:t>. </a:t>
            </a:r>
            <a:r>
              <a:rPr lang="en-US" altLang="zh-TW" i="1" dirty="0" smtClean="0">
                <a:solidFill>
                  <a:schemeClr val="bg1"/>
                </a:solidFill>
                <a:latin typeface="Times New Roman" pitchFamily="18" charset="0"/>
                <a:cs typeface="Times New Roman" pitchFamily="18" charset="0"/>
              </a:rPr>
              <a:t>2013;309:2443</a:t>
            </a:r>
            <a:endParaRPr lang="en-US" altLang="zh-TW" i="1" dirty="0">
              <a:solidFill>
                <a:schemeClr val="bg1"/>
              </a:solidFill>
              <a:latin typeface="Times New Roman" pitchFamily="18" charset="0"/>
              <a:cs typeface="Times New Roman" pitchFamily="18" charset="0"/>
            </a:endParaRPr>
          </a:p>
        </p:txBody>
      </p:sp>
      <p:sp>
        <p:nvSpPr>
          <p:cNvPr id="13" name="Rectangle 4"/>
          <p:cNvSpPr>
            <a:spLocks noChangeArrowheads="1"/>
          </p:cNvSpPr>
          <p:nvPr/>
        </p:nvSpPr>
        <p:spPr bwMode="auto">
          <a:xfrm>
            <a:off x="6012160" y="4335487"/>
            <a:ext cx="2579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altLang="zh-TW" i="1" dirty="0" err="1">
                <a:solidFill>
                  <a:schemeClr val="bg1"/>
                </a:solidFill>
                <a:latin typeface="Times New Roman" pitchFamily="18" charset="0"/>
                <a:cs typeface="Times New Roman" pitchFamily="18" charset="0"/>
              </a:rPr>
              <a:t>JAMA</a:t>
            </a:r>
            <a:r>
              <a:rPr lang="en-US" altLang="zh-TW" i="1" dirty="0">
                <a:solidFill>
                  <a:schemeClr val="bg1"/>
                </a:solidFill>
                <a:latin typeface="Times New Roman" pitchFamily="18" charset="0"/>
                <a:cs typeface="Times New Roman" pitchFamily="18" charset="0"/>
              </a:rPr>
              <a:t>. </a:t>
            </a:r>
            <a:r>
              <a:rPr lang="en-US" altLang="zh-TW" i="1" dirty="0" err="1" smtClean="0">
                <a:solidFill>
                  <a:schemeClr val="bg1"/>
                </a:solidFill>
                <a:latin typeface="Times New Roman" pitchFamily="18" charset="0"/>
                <a:cs typeface="Times New Roman" pitchFamily="18" charset="0"/>
              </a:rPr>
              <a:t>2014;E</a:t>
            </a:r>
            <a:r>
              <a:rPr lang="en-US" altLang="zh-CN" i="1" dirty="0" err="1" smtClean="0">
                <a:solidFill>
                  <a:schemeClr val="bg1"/>
                </a:solidFill>
                <a:latin typeface="Times New Roman" pitchFamily="18" charset="0"/>
                <a:cs typeface="Times New Roman" pitchFamily="18" charset="0"/>
              </a:rPr>
              <a:t>pub</a:t>
            </a:r>
            <a:endParaRPr lang="en-US" altLang="zh-TW" i="1" dirty="0">
              <a:solidFill>
                <a:schemeClr val="bg1"/>
              </a:solidFill>
              <a:latin typeface="Times New Roman" pitchFamily="18" charset="0"/>
              <a:cs typeface="Times New Roman" pitchFamily="18" charset="0"/>
            </a:endParaRPr>
          </a:p>
        </p:txBody>
      </p:sp>
      <p:sp>
        <p:nvSpPr>
          <p:cNvPr id="14" name="Rectangle 4"/>
          <p:cNvSpPr>
            <a:spLocks noChangeArrowheads="1"/>
          </p:cNvSpPr>
          <p:nvPr/>
        </p:nvSpPr>
        <p:spPr bwMode="auto">
          <a:xfrm>
            <a:off x="6012160" y="5631631"/>
            <a:ext cx="25795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altLang="zh-TW" i="1" dirty="0" err="1">
                <a:solidFill>
                  <a:schemeClr val="bg1"/>
                </a:solidFill>
                <a:latin typeface="Times New Roman" pitchFamily="18" charset="0"/>
                <a:cs typeface="Times New Roman" pitchFamily="18" charset="0"/>
              </a:rPr>
              <a:t>JAMA</a:t>
            </a:r>
            <a:r>
              <a:rPr lang="en-US" altLang="zh-TW" i="1" dirty="0">
                <a:solidFill>
                  <a:schemeClr val="bg1"/>
                </a:solidFill>
                <a:latin typeface="Times New Roman" pitchFamily="18" charset="0"/>
                <a:cs typeface="Times New Roman" pitchFamily="18" charset="0"/>
              </a:rPr>
              <a:t>. </a:t>
            </a:r>
            <a:r>
              <a:rPr lang="en-US" altLang="zh-TW" i="1" dirty="0" err="1" smtClean="0">
                <a:solidFill>
                  <a:schemeClr val="bg1"/>
                </a:solidFill>
                <a:latin typeface="Times New Roman" pitchFamily="18" charset="0"/>
                <a:cs typeface="Times New Roman" pitchFamily="18" charset="0"/>
              </a:rPr>
              <a:t>2014;E</a:t>
            </a:r>
            <a:r>
              <a:rPr lang="en-US" altLang="zh-CN" i="1" dirty="0" err="1" smtClean="0">
                <a:solidFill>
                  <a:schemeClr val="bg1"/>
                </a:solidFill>
                <a:latin typeface="Times New Roman" pitchFamily="18" charset="0"/>
                <a:cs typeface="Times New Roman" pitchFamily="18" charset="0"/>
              </a:rPr>
              <a:t>pub</a:t>
            </a:r>
            <a:endParaRPr lang="en-US" altLang="zh-TW" i="1" dirty="0">
              <a:solidFill>
                <a:schemeClr val="bg1"/>
              </a:solidFill>
              <a:latin typeface="Times New Roman" pitchFamily="18" charset="0"/>
              <a:cs typeface="Times New Roman" pitchFamily="18" charset="0"/>
            </a:endParaRPr>
          </a:p>
        </p:txBody>
      </p:sp>
      <p:pic>
        <p:nvPicPr>
          <p:cNvPr id="53252" name="Picture 4" descr="C:\Users\dell\Desktop\图片2.jpg"/>
          <p:cNvPicPr>
            <a:picLocks noChangeAspect="1" noChangeArrowheads="1"/>
          </p:cNvPicPr>
          <p:nvPr/>
        </p:nvPicPr>
        <p:blipFill rotWithShape="1">
          <a:blip r:embed="rId6">
            <a:extLst>
              <a:ext uri="{28A0092B-C50C-407E-A947-70E740481C1C}">
                <a14:useLocalDpi xmlns:a14="http://schemas.microsoft.com/office/drawing/2010/main" val="0"/>
              </a:ext>
            </a:extLst>
          </a:blip>
          <a:srcRect r="3350" b="15509"/>
          <a:stretch/>
        </p:blipFill>
        <p:spPr bwMode="auto">
          <a:xfrm>
            <a:off x="166104" y="1310296"/>
            <a:ext cx="5702040" cy="1330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12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nvSpPr>
        <p:spPr>
          <a:xfrm>
            <a:off x="490867" y="476672"/>
            <a:ext cx="8484263" cy="792088"/>
          </a:xfrm>
          <a:prstGeom prst="rect">
            <a:avLst/>
          </a:prstGeom>
        </p:spPr>
        <p:txBody>
          <a:bodyPr/>
          <a:lstStyle>
            <a:lvl1pPr algn="ctr" rtl="0" eaLnBrk="0" fontAlgn="base" hangingPunct="0">
              <a:spcBef>
                <a:spcPct val="0"/>
              </a:spcBef>
              <a:spcAft>
                <a:spcPct val="0"/>
              </a:spcAft>
              <a:defRPr sz="4400">
                <a:solidFill>
                  <a:srgbClr val="FFFF66"/>
                </a:solidFill>
                <a:latin typeface="Arial" pitchFamily="34" charset="0"/>
                <a:ea typeface="黑体" pitchFamily="2" charset="-122"/>
                <a:cs typeface="+mj-cs"/>
              </a:defRPr>
            </a:lvl1pPr>
            <a:lvl2pPr algn="ctr" rtl="0" eaLnBrk="0" fontAlgn="base" hangingPunct="0">
              <a:spcBef>
                <a:spcPct val="0"/>
              </a:spcBef>
              <a:spcAft>
                <a:spcPct val="0"/>
              </a:spcAft>
              <a:defRPr sz="4400">
                <a:solidFill>
                  <a:srgbClr val="FFFF66"/>
                </a:solidFill>
                <a:latin typeface="Arial" pitchFamily="34" charset="0"/>
                <a:ea typeface="黑体" pitchFamily="2" charset="-122"/>
              </a:defRPr>
            </a:lvl2pPr>
            <a:lvl3pPr algn="ctr" rtl="0" eaLnBrk="0" fontAlgn="base" hangingPunct="0">
              <a:spcBef>
                <a:spcPct val="0"/>
              </a:spcBef>
              <a:spcAft>
                <a:spcPct val="0"/>
              </a:spcAft>
              <a:defRPr sz="4400">
                <a:solidFill>
                  <a:srgbClr val="FFFF66"/>
                </a:solidFill>
                <a:latin typeface="Arial" pitchFamily="34" charset="0"/>
                <a:ea typeface="黑体" pitchFamily="2" charset="-122"/>
              </a:defRPr>
            </a:lvl3pPr>
            <a:lvl4pPr algn="ctr" rtl="0" eaLnBrk="0" fontAlgn="base" hangingPunct="0">
              <a:spcBef>
                <a:spcPct val="0"/>
              </a:spcBef>
              <a:spcAft>
                <a:spcPct val="0"/>
              </a:spcAft>
              <a:defRPr sz="4400">
                <a:solidFill>
                  <a:srgbClr val="FFFF66"/>
                </a:solidFill>
                <a:latin typeface="Arial" pitchFamily="34" charset="0"/>
                <a:ea typeface="黑体" pitchFamily="2" charset="-122"/>
              </a:defRPr>
            </a:lvl4pPr>
            <a:lvl5pPr algn="ctr" rtl="0" eaLnBrk="0" fontAlgn="base" hangingPunct="0">
              <a:spcBef>
                <a:spcPct val="0"/>
              </a:spcBef>
              <a:spcAft>
                <a:spcPct val="0"/>
              </a:spcAft>
              <a:defRPr sz="4400">
                <a:solidFill>
                  <a:srgbClr val="FFFF66"/>
                </a:solidFill>
                <a:latin typeface="Arial" pitchFamily="34" charset="0"/>
                <a:ea typeface="黑体" pitchFamily="2" charset="-122"/>
              </a:defRPr>
            </a:lvl5pPr>
            <a:lvl6pPr marL="457200" algn="ctr" rtl="0" fontAlgn="base">
              <a:spcBef>
                <a:spcPct val="0"/>
              </a:spcBef>
              <a:spcAft>
                <a:spcPct val="0"/>
              </a:spcAft>
              <a:defRPr sz="3600">
                <a:solidFill>
                  <a:srgbClr val="CCECFF"/>
                </a:solidFill>
                <a:latin typeface="华文隶书" pitchFamily="2" charset="-122"/>
                <a:ea typeface="黑体" pitchFamily="2" charset="-122"/>
              </a:defRPr>
            </a:lvl6pPr>
            <a:lvl7pPr marL="914400" algn="ctr" rtl="0" fontAlgn="base">
              <a:spcBef>
                <a:spcPct val="0"/>
              </a:spcBef>
              <a:spcAft>
                <a:spcPct val="0"/>
              </a:spcAft>
              <a:defRPr sz="3600">
                <a:solidFill>
                  <a:srgbClr val="CCECFF"/>
                </a:solidFill>
                <a:latin typeface="华文隶书" pitchFamily="2" charset="-122"/>
                <a:ea typeface="黑体" pitchFamily="2" charset="-122"/>
              </a:defRPr>
            </a:lvl7pPr>
            <a:lvl8pPr marL="1371600" algn="ctr" rtl="0" fontAlgn="base">
              <a:spcBef>
                <a:spcPct val="0"/>
              </a:spcBef>
              <a:spcAft>
                <a:spcPct val="0"/>
              </a:spcAft>
              <a:defRPr sz="3600">
                <a:solidFill>
                  <a:srgbClr val="CCECFF"/>
                </a:solidFill>
                <a:latin typeface="华文隶书" pitchFamily="2" charset="-122"/>
                <a:ea typeface="黑体" pitchFamily="2" charset="-122"/>
              </a:defRPr>
            </a:lvl8pPr>
            <a:lvl9pPr marL="1828800" algn="ctr" rtl="0" fontAlgn="base">
              <a:spcBef>
                <a:spcPct val="0"/>
              </a:spcBef>
              <a:spcAft>
                <a:spcPct val="0"/>
              </a:spcAft>
              <a:defRPr sz="3600">
                <a:solidFill>
                  <a:srgbClr val="CCECFF"/>
                </a:solidFill>
                <a:latin typeface="华文隶书" pitchFamily="2" charset="-122"/>
                <a:ea typeface="黑体" pitchFamily="2" charset="-122"/>
              </a:defRPr>
            </a:lvl9pPr>
          </a:lstStyle>
          <a:p>
            <a:r>
              <a:rPr lang="zh-CN" altLang="en-US" sz="4000" dirty="0">
                <a:solidFill>
                  <a:srgbClr val="FFFF99"/>
                </a:solidFill>
                <a:latin typeface="Calibri" pitchFamily="34" charset="0"/>
                <a:ea typeface="黑体" pitchFamily="49" charset="-122"/>
              </a:rPr>
              <a:t>建立健康大数据</a:t>
            </a:r>
            <a:r>
              <a:rPr lang="zh-CN" altLang="en-US" sz="4000" dirty="0" smtClean="0">
                <a:solidFill>
                  <a:srgbClr val="FFFF99"/>
                </a:solidFill>
                <a:latin typeface="Calibri" pitchFamily="34" charset="0"/>
                <a:ea typeface="黑体" pitchFamily="49" charset="-122"/>
              </a:rPr>
              <a:t>平台</a:t>
            </a:r>
            <a:endParaRPr lang="zh-CN" altLang="en-US" sz="4000" dirty="0">
              <a:solidFill>
                <a:srgbClr val="FFFF99"/>
              </a:solidFill>
              <a:latin typeface="Calibri" pitchFamily="34" charset="0"/>
              <a:ea typeface="黑体" pitchFamily="49" charset="-122"/>
            </a:endParaRPr>
          </a:p>
        </p:txBody>
      </p:sp>
      <p:pic>
        <p:nvPicPr>
          <p:cNvPr id="41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60136"/>
          <a:stretch/>
        </p:blipFill>
        <p:spPr bwMode="auto">
          <a:xfrm>
            <a:off x="490867" y="2060848"/>
            <a:ext cx="7920881" cy="141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867" y="3463833"/>
            <a:ext cx="7920881" cy="26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5314000" y="6310481"/>
            <a:ext cx="3703257" cy="430887"/>
          </a:xfrm>
          <a:prstGeom prst="rect">
            <a:avLst/>
          </a:prstGeom>
          <a:noFill/>
          <a:ln>
            <a:noFill/>
          </a:ln>
        </p:spPr>
        <p:txBody>
          <a:bodyPr wrap="none">
            <a:spAutoFit/>
          </a:bodyPr>
          <a:lstStyle/>
          <a:p>
            <a:pPr algn="r" eaLnBrk="0" fontAlgn="base" hangingPunct="0">
              <a:spcBef>
                <a:spcPct val="0"/>
              </a:spcBef>
              <a:spcAft>
                <a:spcPct val="0"/>
              </a:spcAft>
            </a:pPr>
            <a:r>
              <a:rPr lang="en-US" altLang="zh-CN" sz="2200" b="1" i="1" dirty="0">
                <a:solidFill>
                  <a:prstClr val="white"/>
                </a:solidFill>
                <a:latin typeface="Times New Roman" pitchFamily="18" charset="0"/>
                <a:ea typeface="宋体" pitchFamily="2" charset="-122"/>
                <a:cs typeface="Times New Roman" pitchFamily="18" charset="0"/>
              </a:rPr>
              <a:t>N </a:t>
            </a:r>
            <a:r>
              <a:rPr lang="en-US" altLang="zh-CN" sz="2200" b="1" i="1" dirty="0" err="1">
                <a:solidFill>
                  <a:prstClr val="white"/>
                </a:solidFill>
                <a:latin typeface="Times New Roman" pitchFamily="18" charset="0"/>
                <a:ea typeface="宋体" pitchFamily="2" charset="-122"/>
                <a:cs typeface="Times New Roman" pitchFamily="18" charset="0"/>
              </a:rPr>
              <a:t>Engl</a:t>
            </a:r>
            <a:r>
              <a:rPr lang="en-US" altLang="zh-CN" sz="2200" b="1" i="1" dirty="0">
                <a:solidFill>
                  <a:prstClr val="white"/>
                </a:solidFill>
                <a:latin typeface="Times New Roman" pitchFamily="18" charset="0"/>
                <a:ea typeface="宋体" pitchFamily="2" charset="-122"/>
                <a:cs typeface="Times New Roman" pitchFamily="18" charset="0"/>
              </a:rPr>
              <a:t> J Med. </a:t>
            </a:r>
            <a:r>
              <a:rPr lang="en-US" altLang="zh-CN" sz="2200" b="1" i="1" dirty="0" smtClean="0">
                <a:solidFill>
                  <a:prstClr val="white"/>
                </a:solidFill>
                <a:latin typeface="Times New Roman" pitchFamily="18" charset="0"/>
                <a:ea typeface="宋体" pitchFamily="2" charset="-122"/>
                <a:cs typeface="Times New Roman" pitchFamily="18" charset="0"/>
              </a:rPr>
              <a:t>2014;370:2161</a:t>
            </a:r>
            <a:endParaRPr lang="zh-CN" altLang="en-US" sz="2200" b="1" i="1" dirty="0">
              <a:solidFill>
                <a:prstClr val="white"/>
              </a:solidFill>
              <a:latin typeface="Times New Roman" pitchFamily="18" charset="0"/>
              <a:ea typeface="宋体" pitchFamily="2" charset="-122"/>
              <a:cs typeface="Times New Roman" pitchFamily="18" charset="0"/>
            </a:endParaRPr>
          </a:p>
        </p:txBody>
      </p:sp>
      <p:sp>
        <p:nvSpPr>
          <p:cNvPr id="6" name="矩形 5"/>
          <p:cNvSpPr/>
          <p:nvPr/>
        </p:nvSpPr>
        <p:spPr>
          <a:xfrm>
            <a:off x="580899" y="1375775"/>
            <a:ext cx="4716356" cy="584775"/>
          </a:xfrm>
          <a:prstGeom prst="rect">
            <a:avLst/>
          </a:prstGeom>
        </p:spPr>
        <p:txBody>
          <a:bodyPr wrap="none">
            <a:spAutoFit/>
          </a:bodyPr>
          <a:lstStyle/>
          <a:p>
            <a:r>
              <a:rPr lang="zh-CN" altLang="en-US" sz="3200" dirty="0" smtClean="0">
                <a:solidFill>
                  <a:schemeClr val="bg1"/>
                </a:solidFill>
                <a:latin typeface="楷体" panose="02010609060101010101" pitchFamily="49" charset="-122"/>
                <a:ea typeface="楷体" panose="02010609060101010101" pitchFamily="49" charset="-122"/>
              </a:rPr>
              <a:t>打破壁垒，链接数据孤岛</a:t>
            </a:r>
            <a:endParaRPr lang="en-US" altLang="zh-CN" sz="3200" dirty="0">
              <a:solidFill>
                <a:schemeClr val="bg1"/>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479348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323528" y="188640"/>
            <a:ext cx="8140401" cy="1296144"/>
          </a:xfrm>
        </p:spPr>
        <p:txBody>
          <a:bodyPr/>
          <a:lstStyle/>
          <a:p>
            <a:r>
              <a:rPr lang="zh-CN" altLang="en-US" sz="4000" dirty="0" smtClean="0">
                <a:solidFill>
                  <a:srgbClr val="FFFF99"/>
                </a:solidFill>
                <a:latin typeface="Calibri" pitchFamily="34" charset="0"/>
                <a:ea typeface="黑体" pitchFamily="49" charset="-122"/>
              </a:rPr>
              <a:t>临床研究数据库</a:t>
            </a:r>
            <a:r>
              <a:rPr lang="en-US" altLang="zh-CN" sz="4000" dirty="0" smtClean="0">
                <a:solidFill>
                  <a:srgbClr val="FFFF99"/>
                </a:solidFill>
                <a:latin typeface="Calibri" pitchFamily="34" charset="0"/>
                <a:ea typeface="黑体" pitchFamily="49" charset="-122"/>
              </a:rPr>
              <a:t/>
            </a:r>
            <a:br>
              <a:rPr lang="en-US" altLang="zh-CN" sz="4000" dirty="0" smtClean="0">
                <a:solidFill>
                  <a:srgbClr val="FFFF99"/>
                </a:solidFill>
                <a:latin typeface="Calibri" pitchFamily="34" charset="0"/>
                <a:ea typeface="黑体" pitchFamily="49" charset="-122"/>
              </a:rPr>
            </a:br>
            <a:r>
              <a:rPr lang="zh-CN" altLang="en-US" sz="3200" dirty="0" smtClean="0">
                <a:solidFill>
                  <a:schemeClr val="bg1"/>
                </a:solidFill>
                <a:latin typeface="Calibri" pitchFamily="34" charset="0"/>
                <a:ea typeface="黑体" pitchFamily="49" charset="-122"/>
              </a:rPr>
              <a:t>英国</a:t>
            </a:r>
            <a:r>
              <a:rPr lang="en-US" altLang="zh-CN" sz="3200" dirty="0" smtClean="0">
                <a:solidFill>
                  <a:schemeClr val="bg1"/>
                </a:solidFill>
                <a:latin typeface="Calibri" pitchFamily="34" charset="0"/>
                <a:ea typeface="黑体" pitchFamily="49" charset="-122"/>
              </a:rPr>
              <a:t>CPRD</a:t>
            </a:r>
            <a:endParaRPr lang="zh-CN" altLang="en-US" sz="3200" dirty="0">
              <a:solidFill>
                <a:schemeClr val="bg1"/>
              </a:solidFill>
              <a:latin typeface="Calibri" pitchFamily="34" charset="0"/>
              <a:ea typeface="黑体" pitchFamily="49" charset="-122"/>
            </a:endParaRPr>
          </a:p>
        </p:txBody>
      </p:sp>
      <p:sp>
        <p:nvSpPr>
          <p:cNvPr id="6" name="内容占位符 5"/>
          <p:cNvSpPr>
            <a:spLocks noGrp="1"/>
          </p:cNvSpPr>
          <p:nvPr>
            <p:ph idx="1"/>
          </p:nvPr>
        </p:nvSpPr>
        <p:spPr>
          <a:xfrm>
            <a:off x="323528" y="1399437"/>
            <a:ext cx="8492413" cy="3469723"/>
          </a:xfrm>
        </p:spPr>
        <p:txBody>
          <a:bodyPr/>
          <a:lstStyle/>
          <a:p>
            <a:pPr>
              <a:lnSpc>
                <a:spcPct val="100000"/>
              </a:lnSpc>
              <a:spcBef>
                <a:spcPts val="1200"/>
              </a:spcBef>
            </a:pPr>
            <a:r>
              <a:rPr lang="zh-CN" altLang="en-US" dirty="0" smtClean="0">
                <a:latin typeface="Arial" pitchFamily="34" charset="0"/>
                <a:ea typeface="楷体" panose="02010609060101010101" pitchFamily="49" charset="-122"/>
                <a:cs typeface="Arial" pitchFamily="34" charset="0"/>
              </a:rPr>
              <a:t>英国临床</a:t>
            </a:r>
            <a:r>
              <a:rPr lang="zh-CN" altLang="en-US" dirty="0">
                <a:latin typeface="Arial" pitchFamily="34" charset="0"/>
                <a:ea typeface="楷体" panose="02010609060101010101" pitchFamily="49" charset="-122"/>
                <a:cs typeface="Arial" pitchFamily="34" charset="0"/>
              </a:rPr>
              <a:t>研究</a:t>
            </a:r>
            <a:r>
              <a:rPr lang="zh-CN" altLang="en-US" dirty="0" smtClean="0">
                <a:latin typeface="Arial" pitchFamily="34" charset="0"/>
                <a:ea typeface="楷体" panose="02010609060101010101" pitchFamily="49" charset="-122"/>
                <a:cs typeface="Arial" pitchFamily="34" charset="0"/>
              </a:rPr>
              <a:t>数据库（</a:t>
            </a:r>
            <a:r>
              <a:rPr lang="en-US" altLang="zh-CN" dirty="0" smtClean="0">
                <a:latin typeface="Arial" pitchFamily="34" charset="0"/>
                <a:ea typeface="楷体" panose="02010609060101010101" pitchFamily="49" charset="-122"/>
                <a:cs typeface="Arial" pitchFamily="34" charset="0"/>
              </a:rPr>
              <a:t>Clinical </a:t>
            </a:r>
            <a:r>
              <a:rPr lang="en-US" altLang="zh-CN" dirty="0">
                <a:latin typeface="Arial" pitchFamily="34" charset="0"/>
                <a:ea typeface="楷体" panose="02010609060101010101" pitchFamily="49" charset="-122"/>
                <a:cs typeface="Arial" pitchFamily="34" charset="0"/>
              </a:rPr>
              <a:t>Practice Research </a:t>
            </a:r>
            <a:r>
              <a:rPr lang="en-US" altLang="zh-CN" dirty="0" err="1" smtClean="0">
                <a:latin typeface="Arial" pitchFamily="34" charset="0"/>
                <a:ea typeface="楷体" panose="02010609060101010101" pitchFamily="49" charset="-122"/>
                <a:cs typeface="Arial" pitchFamily="34" charset="0"/>
              </a:rPr>
              <a:t>Datalink</a:t>
            </a:r>
            <a:r>
              <a:rPr lang="zh-CN" altLang="en-US" dirty="0" smtClean="0">
                <a:latin typeface="Arial" pitchFamily="34" charset="0"/>
                <a:ea typeface="楷体" panose="02010609060101010101" pitchFamily="49" charset="-122"/>
                <a:cs typeface="Arial" pitchFamily="34" charset="0"/>
              </a:rPr>
              <a:t>）是</a:t>
            </a:r>
            <a:r>
              <a:rPr lang="en-US" altLang="zh-CN" dirty="0" smtClean="0">
                <a:latin typeface="Arial" pitchFamily="34" charset="0"/>
                <a:ea typeface="楷体" panose="02010609060101010101" pitchFamily="49" charset="-122"/>
                <a:cs typeface="Arial" pitchFamily="34" charset="0"/>
              </a:rPr>
              <a:t>2011</a:t>
            </a:r>
            <a:r>
              <a:rPr lang="zh-CN" altLang="en-US" dirty="0" smtClean="0">
                <a:latin typeface="Arial" pitchFamily="34" charset="0"/>
                <a:ea typeface="楷体" panose="02010609060101010101" pitchFamily="49" charset="-122"/>
                <a:cs typeface="Arial" pitchFamily="34" charset="0"/>
              </a:rPr>
              <a:t>年</a:t>
            </a:r>
            <a:r>
              <a:rPr lang="en-US" altLang="zh-CN" dirty="0" smtClean="0">
                <a:latin typeface="Arial" pitchFamily="34" charset="0"/>
                <a:ea typeface="楷体" panose="02010609060101010101" pitchFamily="49" charset="-122"/>
                <a:cs typeface="Arial" pitchFamily="34" charset="0"/>
              </a:rPr>
              <a:t>NHS</a:t>
            </a:r>
            <a:r>
              <a:rPr lang="zh-CN" altLang="en-US" dirty="0" smtClean="0">
                <a:latin typeface="Arial" pitchFamily="34" charset="0"/>
                <a:ea typeface="楷体" panose="02010609060101010101" pitchFamily="49" charset="-122"/>
                <a:cs typeface="Arial" pitchFamily="34" charset="0"/>
              </a:rPr>
              <a:t>和</a:t>
            </a:r>
            <a:r>
              <a:rPr lang="en-US" altLang="zh-CN" dirty="0" err="1" smtClean="0">
                <a:latin typeface="Arial" pitchFamily="34" charset="0"/>
                <a:ea typeface="楷体" panose="02010609060101010101" pitchFamily="49" charset="-122"/>
                <a:cs typeface="Arial" pitchFamily="34" charset="0"/>
              </a:rPr>
              <a:t>MHRA</a:t>
            </a:r>
            <a:r>
              <a:rPr lang="zh-CN" altLang="en-US" dirty="0" smtClean="0">
                <a:latin typeface="Arial" pitchFamily="34" charset="0"/>
                <a:ea typeface="楷体" panose="02010609060101010101" pitchFamily="49" charset="-122"/>
                <a:cs typeface="Arial" pitchFamily="34" charset="0"/>
              </a:rPr>
              <a:t>资助的数据库整合项目，包括以下数据资源：</a:t>
            </a:r>
            <a:endParaRPr lang="en-US" altLang="zh-CN" dirty="0" smtClean="0">
              <a:latin typeface="Arial" pitchFamily="34" charset="0"/>
              <a:ea typeface="楷体" panose="02010609060101010101" pitchFamily="49" charset="-122"/>
              <a:cs typeface="Arial" pitchFamily="34" charset="0"/>
            </a:endParaRPr>
          </a:p>
          <a:p>
            <a:pPr lvl="1">
              <a:lnSpc>
                <a:spcPct val="100000"/>
              </a:lnSpc>
              <a:spcBef>
                <a:spcPts val="1200"/>
              </a:spcBef>
              <a:buBlip>
                <a:blip r:embed="rId3"/>
              </a:buBlip>
            </a:pPr>
            <a:r>
              <a:rPr lang="zh-CN" altLang="en-US" dirty="0" smtClean="0">
                <a:latin typeface="Arial" pitchFamily="34" charset="0"/>
                <a:ea typeface="楷体" panose="02010609060101010101" pitchFamily="49" charset="-122"/>
                <a:cs typeface="Arial" pitchFamily="34" charset="0"/>
              </a:rPr>
              <a:t>社区用药数据</a:t>
            </a:r>
            <a:endParaRPr lang="en-US" altLang="zh-CN" dirty="0" smtClean="0">
              <a:latin typeface="Arial" pitchFamily="34" charset="0"/>
              <a:ea typeface="楷体" panose="02010609060101010101" pitchFamily="49" charset="-122"/>
              <a:cs typeface="Arial" pitchFamily="34" charset="0"/>
            </a:endParaRPr>
          </a:p>
          <a:p>
            <a:pPr lvl="1">
              <a:lnSpc>
                <a:spcPct val="100000"/>
              </a:lnSpc>
              <a:spcBef>
                <a:spcPts val="1200"/>
              </a:spcBef>
              <a:buBlip>
                <a:blip r:embed="rId3"/>
              </a:buBlip>
            </a:pPr>
            <a:r>
              <a:rPr lang="zh-CN" altLang="en-US" dirty="0" smtClean="0">
                <a:latin typeface="Arial" pitchFamily="34" charset="0"/>
                <a:ea typeface="楷体" panose="02010609060101010101" pitchFamily="49" charset="-122"/>
                <a:cs typeface="Arial" pitchFamily="34" charset="0"/>
              </a:rPr>
              <a:t>医院内用药数据</a:t>
            </a:r>
            <a:endParaRPr lang="en-US" altLang="zh-CN" dirty="0">
              <a:latin typeface="Arial" pitchFamily="34" charset="0"/>
              <a:ea typeface="楷体" panose="02010609060101010101" pitchFamily="49" charset="-122"/>
              <a:cs typeface="Arial" pitchFamily="34" charset="0"/>
            </a:endParaRPr>
          </a:p>
          <a:p>
            <a:pPr lvl="1">
              <a:lnSpc>
                <a:spcPct val="100000"/>
              </a:lnSpc>
              <a:spcBef>
                <a:spcPts val="1200"/>
              </a:spcBef>
              <a:buBlip>
                <a:blip r:embed="rId3"/>
              </a:buBlip>
            </a:pPr>
            <a:r>
              <a:rPr lang="zh-CN" altLang="en-US" dirty="0" smtClean="0">
                <a:latin typeface="Arial" pitchFamily="34" charset="0"/>
                <a:ea typeface="楷体" panose="02010609060101010101" pitchFamily="49" charset="-122"/>
                <a:cs typeface="Arial" pitchFamily="34" charset="0"/>
              </a:rPr>
              <a:t>实验室检查数据</a:t>
            </a:r>
            <a:endParaRPr lang="en-US" altLang="zh-CN" dirty="0" smtClean="0">
              <a:latin typeface="Arial" pitchFamily="34" charset="0"/>
              <a:ea typeface="楷体" panose="02010609060101010101" pitchFamily="49" charset="-122"/>
              <a:cs typeface="Arial" pitchFamily="34" charset="0"/>
            </a:endParaRPr>
          </a:p>
          <a:p>
            <a:pPr lvl="1">
              <a:lnSpc>
                <a:spcPct val="100000"/>
              </a:lnSpc>
              <a:spcBef>
                <a:spcPts val="1200"/>
              </a:spcBef>
              <a:buBlip>
                <a:blip r:embed="rId3"/>
              </a:buBlip>
            </a:pPr>
            <a:r>
              <a:rPr lang="zh-CN" altLang="en-US" dirty="0" smtClean="0">
                <a:latin typeface="Arial" pitchFamily="34" charset="0"/>
                <a:ea typeface="楷体" panose="02010609060101010101" pitchFamily="49" charset="-122"/>
                <a:cs typeface="Arial" pitchFamily="34" charset="0"/>
              </a:rPr>
              <a:t>医院疾病编码数据</a:t>
            </a:r>
            <a:endParaRPr lang="en-US" altLang="zh-CN" dirty="0" smtClean="0">
              <a:latin typeface="Arial" pitchFamily="34" charset="0"/>
              <a:ea typeface="楷体" panose="02010609060101010101" pitchFamily="49" charset="-122"/>
              <a:cs typeface="Arial" pitchFamily="34" charset="0"/>
            </a:endParaRPr>
          </a:p>
        </p:txBody>
      </p:sp>
      <p:sp>
        <p:nvSpPr>
          <p:cNvPr id="4" name="矩形 3"/>
          <p:cNvSpPr/>
          <p:nvPr/>
        </p:nvSpPr>
        <p:spPr>
          <a:xfrm>
            <a:off x="6248279" y="6093296"/>
            <a:ext cx="2803781" cy="461665"/>
          </a:xfrm>
          <a:prstGeom prst="rect">
            <a:avLst/>
          </a:prstGeom>
        </p:spPr>
        <p:txBody>
          <a:bodyPr wrap="none">
            <a:spAutoFit/>
          </a:bodyPr>
          <a:lstStyle/>
          <a:p>
            <a:pPr fontAlgn="base">
              <a:spcBef>
                <a:spcPct val="0"/>
              </a:spcBef>
              <a:spcAft>
                <a:spcPct val="0"/>
              </a:spcAft>
            </a:pPr>
            <a:r>
              <a:rPr lang="en-US" altLang="zh-CN" sz="2400" b="1" i="1" dirty="0">
                <a:solidFill>
                  <a:prstClr val="white"/>
                </a:solidFill>
                <a:latin typeface="Times New Roman" pitchFamily="18" charset="0"/>
                <a:ea typeface="宋体" pitchFamily="2" charset="-122"/>
                <a:cs typeface="Times New Roman" pitchFamily="18" charset="0"/>
              </a:rPr>
              <a:t>http://</a:t>
            </a:r>
            <a:r>
              <a:rPr lang="en-US" altLang="zh-CN" sz="2400" b="1" i="1" dirty="0" err="1" smtClean="0">
                <a:solidFill>
                  <a:prstClr val="white"/>
                </a:solidFill>
                <a:latin typeface="Times New Roman" pitchFamily="18" charset="0"/>
                <a:ea typeface="宋体" pitchFamily="2" charset="-122"/>
                <a:cs typeface="Times New Roman" pitchFamily="18" charset="0"/>
              </a:rPr>
              <a:t>www.cprd.com</a:t>
            </a:r>
            <a:endParaRPr lang="zh-CN" altLang="en-US" sz="2400" b="1" i="1" dirty="0">
              <a:solidFill>
                <a:prstClr val="white"/>
              </a:solidFill>
              <a:latin typeface="Times New Roman" pitchFamily="18" charset="0"/>
              <a:ea typeface="宋体" pitchFamily="2" charset="-122"/>
              <a:cs typeface="Times New Roman" pitchFamily="18" charset="0"/>
            </a:endParaRPr>
          </a:p>
        </p:txBody>
      </p:sp>
      <p:sp>
        <p:nvSpPr>
          <p:cNvPr id="2" name="矩形 1"/>
          <p:cNvSpPr/>
          <p:nvPr/>
        </p:nvSpPr>
        <p:spPr>
          <a:xfrm>
            <a:off x="3995936" y="3145031"/>
            <a:ext cx="4572000" cy="1508105"/>
          </a:xfrm>
          <a:prstGeom prst="rect">
            <a:avLst/>
          </a:prstGeom>
        </p:spPr>
        <p:txBody>
          <a:bodyPr>
            <a:spAutoFit/>
          </a:bodyPr>
          <a:lstStyle/>
          <a:p>
            <a:pPr lvl="1">
              <a:lnSpc>
                <a:spcPct val="100000"/>
              </a:lnSpc>
              <a:spcBef>
                <a:spcPts val="1200"/>
              </a:spcBef>
              <a:buBlip>
                <a:blip r:embed="rId3"/>
              </a:buBlip>
            </a:pPr>
            <a:r>
              <a:rPr lang="zh-CN" altLang="en-US" dirty="0" smtClean="0">
                <a:ea typeface="楷体" panose="02010609060101010101" pitchFamily="49" charset="-122"/>
                <a:cs typeface="Arial" pitchFamily="34" charset="0"/>
              </a:rPr>
              <a:t> </a:t>
            </a:r>
            <a:r>
              <a:rPr lang="zh-CN" altLang="en-US" dirty="0" smtClean="0">
                <a:solidFill>
                  <a:schemeClr val="bg1"/>
                </a:solidFill>
                <a:ea typeface="楷体" panose="02010609060101010101" pitchFamily="49" charset="-122"/>
                <a:cs typeface="Arial" pitchFamily="34" charset="0"/>
              </a:rPr>
              <a:t>健康</a:t>
            </a:r>
            <a:r>
              <a:rPr lang="zh-CN" altLang="en-US" dirty="0">
                <a:solidFill>
                  <a:schemeClr val="bg1"/>
                </a:solidFill>
                <a:ea typeface="楷体" panose="02010609060101010101" pitchFamily="49" charset="-122"/>
                <a:cs typeface="Arial" pitchFamily="34" charset="0"/>
              </a:rPr>
              <a:t>咨询数据</a:t>
            </a:r>
            <a:endParaRPr lang="en-US" altLang="zh-CN" dirty="0">
              <a:solidFill>
                <a:schemeClr val="bg1"/>
              </a:solidFill>
              <a:ea typeface="楷体" panose="02010609060101010101" pitchFamily="49" charset="-122"/>
              <a:cs typeface="Arial" pitchFamily="34" charset="0"/>
            </a:endParaRPr>
          </a:p>
          <a:p>
            <a:pPr lvl="1">
              <a:lnSpc>
                <a:spcPct val="100000"/>
              </a:lnSpc>
              <a:spcBef>
                <a:spcPts val="1200"/>
              </a:spcBef>
              <a:buBlip>
                <a:blip r:embed="rId3"/>
              </a:buBlip>
            </a:pPr>
            <a:r>
              <a:rPr lang="zh-CN" altLang="en-US" dirty="0" smtClean="0">
                <a:solidFill>
                  <a:schemeClr val="bg1"/>
                </a:solidFill>
                <a:ea typeface="楷体" panose="02010609060101010101" pitchFamily="49" charset="-122"/>
                <a:cs typeface="Arial" pitchFamily="34" charset="0"/>
              </a:rPr>
              <a:t> 疾病</a:t>
            </a:r>
            <a:r>
              <a:rPr lang="zh-CN" altLang="en-US" dirty="0">
                <a:solidFill>
                  <a:schemeClr val="bg1"/>
                </a:solidFill>
                <a:ea typeface="楷体" panose="02010609060101010101" pitchFamily="49" charset="-122"/>
                <a:cs typeface="Arial" pitchFamily="34" charset="0"/>
              </a:rPr>
              <a:t>注册数据</a:t>
            </a:r>
            <a:endParaRPr lang="en-US" altLang="zh-CN" dirty="0">
              <a:solidFill>
                <a:schemeClr val="bg1"/>
              </a:solidFill>
              <a:ea typeface="楷体" panose="02010609060101010101" pitchFamily="49" charset="-122"/>
              <a:cs typeface="Arial" pitchFamily="34" charset="0"/>
            </a:endParaRPr>
          </a:p>
          <a:p>
            <a:pPr lvl="1">
              <a:lnSpc>
                <a:spcPct val="100000"/>
              </a:lnSpc>
              <a:spcBef>
                <a:spcPts val="1200"/>
              </a:spcBef>
              <a:buBlip>
                <a:blip r:embed="rId3"/>
              </a:buBlip>
            </a:pPr>
            <a:r>
              <a:rPr lang="zh-CN" altLang="en-US" dirty="0" smtClean="0">
                <a:solidFill>
                  <a:schemeClr val="bg1"/>
                </a:solidFill>
                <a:ea typeface="楷体" panose="02010609060101010101" pitchFamily="49" charset="-122"/>
                <a:cs typeface="Arial" pitchFamily="34" charset="0"/>
              </a:rPr>
              <a:t> 癌症</a:t>
            </a:r>
            <a:r>
              <a:rPr lang="zh-CN" altLang="en-US" dirty="0">
                <a:solidFill>
                  <a:schemeClr val="bg1"/>
                </a:solidFill>
                <a:ea typeface="楷体" panose="02010609060101010101" pitchFamily="49" charset="-122"/>
                <a:cs typeface="Arial" pitchFamily="34" charset="0"/>
              </a:rPr>
              <a:t>数据</a:t>
            </a:r>
          </a:p>
        </p:txBody>
      </p:sp>
      <p:sp>
        <p:nvSpPr>
          <p:cNvPr id="3" name="矩形 2"/>
          <p:cNvSpPr/>
          <p:nvPr/>
        </p:nvSpPr>
        <p:spPr>
          <a:xfrm>
            <a:off x="323528" y="4901168"/>
            <a:ext cx="8244408" cy="954107"/>
          </a:xfrm>
          <a:prstGeom prst="rect">
            <a:avLst/>
          </a:prstGeom>
        </p:spPr>
        <p:txBody>
          <a:bodyPr wrap="square">
            <a:spAutoFit/>
          </a:bodyPr>
          <a:lstStyle/>
          <a:p>
            <a:r>
              <a:rPr lang="en-US" altLang="zh-CN" sz="2800" dirty="0" smtClean="0">
                <a:solidFill>
                  <a:schemeClr val="bg1"/>
                </a:solidFill>
                <a:ea typeface="楷体" panose="02010609060101010101" pitchFamily="49" charset="-122"/>
                <a:cs typeface="Arial" pitchFamily="34" charset="0"/>
              </a:rPr>
              <a:t>1998-2013</a:t>
            </a:r>
            <a:r>
              <a:rPr lang="zh-CN" altLang="en-US" sz="2800" dirty="0" smtClean="0">
                <a:solidFill>
                  <a:schemeClr val="bg1"/>
                </a:solidFill>
                <a:ea typeface="楷体" panose="02010609060101010101" pitchFamily="49" charset="-122"/>
                <a:cs typeface="Arial" pitchFamily="34" charset="0"/>
              </a:rPr>
              <a:t>，</a:t>
            </a:r>
            <a:r>
              <a:rPr lang="en-US" altLang="zh-CN" sz="2800" dirty="0" smtClean="0">
                <a:solidFill>
                  <a:schemeClr val="bg1"/>
                </a:solidFill>
                <a:ea typeface="楷体" panose="02010609060101010101" pitchFamily="49" charset="-122"/>
                <a:cs typeface="Arial" pitchFamily="34" charset="0"/>
              </a:rPr>
              <a:t>CPRD</a:t>
            </a:r>
            <a:r>
              <a:rPr lang="zh-CN" altLang="en-US" sz="2800" dirty="0" smtClean="0">
                <a:solidFill>
                  <a:schemeClr val="bg1"/>
                </a:solidFill>
                <a:ea typeface="楷体" panose="02010609060101010101" pitchFamily="49" charset="-122"/>
                <a:cs typeface="Arial" pitchFamily="34" charset="0"/>
              </a:rPr>
              <a:t>发表</a:t>
            </a:r>
            <a:r>
              <a:rPr lang="en-US" altLang="zh-CN" sz="2800" dirty="0" smtClean="0">
                <a:solidFill>
                  <a:schemeClr val="bg1"/>
                </a:solidFill>
                <a:ea typeface="楷体" panose="02010609060101010101" pitchFamily="49" charset="-122"/>
                <a:cs typeface="Arial" pitchFamily="34" charset="0"/>
              </a:rPr>
              <a:t>890</a:t>
            </a:r>
            <a:r>
              <a:rPr lang="zh-CN" altLang="en-US" sz="2800" dirty="0" smtClean="0">
                <a:solidFill>
                  <a:schemeClr val="bg1"/>
                </a:solidFill>
                <a:ea typeface="楷体" panose="02010609060101010101" pitchFamily="49" charset="-122"/>
                <a:cs typeface="Arial" pitchFamily="34" charset="0"/>
              </a:rPr>
              <a:t>篇</a:t>
            </a:r>
            <a:r>
              <a:rPr lang="zh-CN" altLang="en-US" sz="2800" dirty="0">
                <a:solidFill>
                  <a:schemeClr val="bg1"/>
                </a:solidFill>
                <a:ea typeface="楷体" panose="02010609060101010101" pitchFamily="49" charset="-122"/>
                <a:cs typeface="Arial" pitchFamily="34" charset="0"/>
              </a:rPr>
              <a:t>研究</a:t>
            </a:r>
            <a:r>
              <a:rPr lang="zh-CN" altLang="en-US" sz="2800" dirty="0" smtClean="0">
                <a:solidFill>
                  <a:schemeClr val="bg1"/>
                </a:solidFill>
                <a:ea typeface="楷体" panose="02010609060101010101" pitchFamily="49" charset="-122"/>
                <a:cs typeface="Arial" pitchFamily="34" charset="0"/>
              </a:rPr>
              <a:t>论文，其中半数是近三年发表</a:t>
            </a:r>
            <a:endParaRPr lang="zh-CN" altLang="en-US" sz="2800" dirty="0">
              <a:solidFill>
                <a:schemeClr val="bg1"/>
              </a:solidFill>
            </a:endParaRPr>
          </a:p>
        </p:txBody>
      </p:sp>
      <p:sp>
        <p:nvSpPr>
          <p:cNvPr id="8" name="矩形 7"/>
          <p:cNvSpPr/>
          <p:nvPr/>
        </p:nvSpPr>
        <p:spPr>
          <a:xfrm>
            <a:off x="317214" y="5795029"/>
            <a:ext cx="6415026" cy="523220"/>
          </a:xfrm>
          <a:prstGeom prst="rect">
            <a:avLst/>
          </a:prstGeom>
        </p:spPr>
        <p:txBody>
          <a:bodyPr wrap="none">
            <a:spAutoFit/>
          </a:bodyPr>
          <a:lstStyle/>
          <a:p>
            <a:pPr algn="ctr"/>
            <a:r>
              <a:rPr lang="en-US" altLang="zh-CN" sz="2800" dirty="0" smtClean="0">
                <a:solidFill>
                  <a:schemeClr val="bg1"/>
                </a:solidFill>
                <a:ea typeface="楷体"/>
                <a:cs typeface="Times New Roman" pitchFamily="18" charset="0"/>
              </a:rPr>
              <a:t>JAMA 10</a:t>
            </a:r>
            <a:r>
              <a:rPr lang="zh-CN" altLang="en-US" sz="2800" dirty="0" smtClean="0">
                <a:solidFill>
                  <a:schemeClr val="bg1"/>
                </a:solidFill>
                <a:ea typeface="楷体"/>
                <a:cs typeface="Times New Roman" pitchFamily="18" charset="0"/>
              </a:rPr>
              <a:t>篇，</a:t>
            </a:r>
            <a:r>
              <a:rPr lang="en-US" altLang="zh-CN" sz="2800" dirty="0" smtClean="0">
                <a:solidFill>
                  <a:schemeClr val="bg1"/>
                </a:solidFill>
                <a:ea typeface="楷体"/>
                <a:cs typeface="Times New Roman" pitchFamily="18" charset="0"/>
              </a:rPr>
              <a:t>Lancet 16</a:t>
            </a:r>
            <a:r>
              <a:rPr lang="zh-CN" altLang="en-US" sz="2800" dirty="0" smtClean="0">
                <a:solidFill>
                  <a:schemeClr val="bg1"/>
                </a:solidFill>
                <a:ea typeface="楷体"/>
                <a:cs typeface="Times New Roman" pitchFamily="18" charset="0"/>
              </a:rPr>
              <a:t>篇，</a:t>
            </a:r>
            <a:r>
              <a:rPr lang="en-US" altLang="zh-CN" sz="2800" dirty="0" smtClean="0">
                <a:solidFill>
                  <a:schemeClr val="bg1"/>
                </a:solidFill>
                <a:ea typeface="楷体"/>
                <a:cs typeface="Times New Roman" pitchFamily="18" charset="0"/>
              </a:rPr>
              <a:t>BMJ 33</a:t>
            </a:r>
            <a:r>
              <a:rPr lang="zh-CN" altLang="en-US" sz="2800" dirty="0" smtClean="0">
                <a:solidFill>
                  <a:schemeClr val="bg1"/>
                </a:solidFill>
                <a:ea typeface="楷体"/>
                <a:cs typeface="Times New Roman" pitchFamily="18" charset="0"/>
              </a:rPr>
              <a:t>篇</a:t>
            </a:r>
            <a:endParaRPr lang="zh-CN" altLang="en-US" sz="2800" dirty="0">
              <a:solidFill>
                <a:schemeClr val="bg1"/>
              </a:solidFill>
              <a:ea typeface="楷体"/>
              <a:cs typeface="Times New Roman" pitchFamily="18" charset="0"/>
            </a:endParaRPr>
          </a:p>
        </p:txBody>
      </p:sp>
    </p:spTree>
    <p:extLst>
      <p:ext uri="{BB962C8B-B14F-4D97-AF65-F5344CB8AC3E}">
        <p14:creationId xmlns:p14="http://schemas.microsoft.com/office/powerpoint/2010/main" val="35472103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332656"/>
            <a:ext cx="7772400" cy="1143000"/>
          </a:xfrm>
        </p:spPr>
        <p:txBody>
          <a:bodyPr/>
          <a:lstStyle/>
          <a:p>
            <a:r>
              <a:rPr lang="zh-CN" altLang="en-US" sz="4000" kern="1200" dirty="0" smtClean="0">
                <a:solidFill>
                  <a:srgbClr val="FFFF99"/>
                </a:solidFill>
                <a:latin typeface="Calibri" pitchFamily="34" charset="0"/>
                <a:ea typeface="黑体" pitchFamily="49" charset="-122"/>
              </a:rPr>
              <a:t>临床研究数据库</a:t>
            </a:r>
            <a:r>
              <a:rPr lang="en-US" altLang="zh-CN" sz="4000" dirty="0" smtClean="0"/>
              <a:t/>
            </a:r>
            <a:br>
              <a:rPr lang="en-US" altLang="zh-CN" sz="4000" dirty="0" smtClean="0"/>
            </a:br>
            <a:r>
              <a:rPr lang="zh-CN" altLang="en-US" sz="3200" dirty="0" smtClean="0">
                <a:solidFill>
                  <a:schemeClr val="bg1"/>
                </a:solidFill>
                <a:latin typeface="黑体" panose="02010609060101010101" pitchFamily="49" charset="-122"/>
                <a:ea typeface="黑体" panose="02010609060101010101" pitchFamily="49" charset="-122"/>
              </a:rPr>
              <a:t>瑞典数据库</a:t>
            </a:r>
            <a:endParaRPr lang="zh-CN" altLang="en-US" sz="2400" dirty="0">
              <a:solidFill>
                <a:schemeClr val="bg1"/>
              </a:solidFill>
              <a:latin typeface="黑体" panose="02010609060101010101" pitchFamily="49" charset="-122"/>
              <a:ea typeface="黑体" panose="02010609060101010101" pitchFamily="49" charset="-122"/>
            </a:endParaRPr>
          </a:p>
        </p:txBody>
      </p:sp>
      <p:sp>
        <p:nvSpPr>
          <p:cNvPr id="6" name="矩形 5"/>
          <p:cNvSpPr/>
          <p:nvPr/>
        </p:nvSpPr>
        <p:spPr>
          <a:xfrm>
            <a:off x="467544" y="1628800"/>
            <a:ext cx="7410820" cy="2554545"/>
          </a:xfrm>
          <a:prstGeom prst="rect">
            <a:avLst/>
          </a:prstGeom>
        </p:spPr>
        <p:txBody>
          <a:bodyPr wrap="square">
            <a:spAutoFit/>
          </a:bodyPr>
          <a:lstStyle/>
          <a:p>
            <a:pPr>
              <a:spcBef>
                <a:spcPts val="600"/>
              </a:spcBef>
            </a:pPr>
            <a:r>
              <a:rPr lang="zh-CN" altLang="en-US" sz="2800" dirty="0" smtClean="0">
                <a:solidFill>
                  <a:schemeClr val="bg1"/>
                </a:solidFill>
                <a:latin typeface="楷体" panose="02010609060101010101" pitchFamily="49" charset="-122"/>
                <a:ea typeface="楷体" panose="02010609060101010101" pitchFamily="49" charset="-122"/>
              </a:rPr>
              <a:t>瑞典基于人群的登记和全国强制性医疗登记，为临床研究创造了独特的条件</a:t>
            </a:r>
            <a:r>
              <a:rPr lang="en-US" altLang="zh-CN" sz="2800" dirty="0" smtClean="0">
                <a:solidFill>
                  <a:schemeClr val="bg1"/>
                </a:solidFill>
                <a:latin typeface="楷体" panose="02010609060101010101" pitchFamily="49" charset="-122"/>
                <a:ea typeface="楷体" panose="02010609060101010101" pitchFamily="49" charset="-122"/>
              </a:rPr>
              <a:t> </a:t>
            </a:r>
            <a:endParaRPr lang="en-US" altLang="zh-CN" sz="2800" dirty="0">
              <a:solidFill>
                <a:schemeClr val="bg1"/>
              </a:solidFill>
              <a:latin typeface="楷体" panose="02010609060101010101" pitchFamily="49" charset="-122"/>
              <a:ea typeface="楷体" panose="02010609060101010101" pitchFamily="49" charset="-122"/>
            </a:endParaRPr>
          </a:p>
          <a:p>
            <a:pPr marL="342900" indent="-342900">
              <a:spcBef>
                <a:spcPts val="1200"/>
              </a:spcBef>
              <a:buBlip>
                <a:blip r:embed="rId3"/>
              </a:buBlip>
            </a:pPr>
            <a:r>
              <a:rPr lang="zh-CN" altLang="en-US" sz="2800" dirty="0" smtClean="0">
                <a:solidFill>
                  <a:schemeClr val="bg1"/>
                </a:solidFill>
                <a:latin typeface="楷体" panose="02010609060101010101" pitchFamily="49" charset="-122"/>
                <a:ea typeface="楷体" panose="02010609060101010101" pitchFamily="49" charset="-122"/>
              </a:rPr>
              <a:t>基于人群的登记：</a:t>
            </a:r>
            <a:endParaRPr lang="en-US" altLang="zh-CN" sz="2800" dirty="0" smtClean="0">
              <a:solidFill>
                <a:schemeClr val="bg1"/>
              </a:solidFill>
              <a:latin typeface="楷体" panose="02010609060101010101" pitchFamily="49" charset="-122"/>
              <a:ea typeface="楷体" panose="02010609060101010101" pitchFamily="49" charset="-122"/>
            </a:endParaRPr>
          </a:p>
          <a:p>
            <a:pPr indent="442913">
              <a:spcBef>
                <a:spcPts val="600"/>
              </a:spcBef>
            </a:pPr>
            <a:r>
              <a:rPr lang="zh-CN" altLang="en-US" sz="2800" dirty="0" smtClean="0">
                <a:solidFill>
                  <a:schemeClr val="bg1"/>
                </a:solidFill>
                <a:latin typeface="楷体" panose="02010609060101010101" pitchFamily="49" charset="-122"/>
                <a:ea typeface="楷体" panose="02010609060101010101" pitchFamily="49" charset="-122"/>
              </a:rPr>
              <a:t>社会经济学变量登记</a:t>
            </a:r>
            <a:endParaRPr lang="en-US" altLang="zh-CN" sz="2800" dirty="0" smtClean="0">
              <a:solidFill>
                <a:schemeClr val="bg1"/>
              </a:solidFill>
              <a:latin typeface="楷体" panose="02010609060101010101" pitchFamily="49" charset="-122"/>
              <a:ea typeface="楷体" panose="02010609060101010101" pitchFamily="49" charset="-122"/>
            </a:endParaRPr>
          </a:p>
          <a:p>
            <a:pPr indent="442913">
              <a:spcBef>
                <a:spcPts val="600"/>
              </a:spcBef>
            </a:pPr>
            <a:r>
              <a:rPr lang="zh-CN" altLang="en-US" sz="2800" dirty="0" smtClean="0">
                <a:solidFill>
                  <a:schemeClr val="bg1"/>
                </a:solidFill>
                <a:latin typeface="楷体" panose="02010609060101010101" pitchFamily="49" charset="-122"/>
                <a:ea typeface="楷体" panose="02010609060101010101" pitchFamily="49" charset="-122"/>
              </a:rPr>
              <a:t>瑞典社会保险登记</a:t>
            </a:r>
            <a:endParaRPr lang="en-US" altLang="zh-CN" sz="2800" dirty="0" smtClean="0">
              <a:solidFill>
                <a:schemeClr val="bg1"/>
              </a:solidFill>
              <a:latin typeface="楷体" panose="02010609060101010101" pitchFamily="49" charset="-122"/>
              <a:ea typeface="楷体" panose="02010609060101010101" pitchFamily="49" charset="-122"/>
            </a:endParaRPr>
          </a:p>
        </p:txBody>
      </p:sp>
      <p:sp>
        <p:nvSpPr>
          <p:cNvPr id="9" name="矩形 8"/>
          <p:cNvSpPr/>
          <p:nvPr/>
        </p:nvSpPr>
        <p:spPr>
          <a:xfrm>
            <a:off x="4644008" y="2667104"/>
            <a:ext cx="4176464" cy="3570208"/>
          </a:xfrm>
          <a:prstGeom prst="rect">
            <a:avLst/>
          </a:prstGeom>
        </p:spPr>
        <p:txBody>
          <a:bodyPr wrap="square">
            <a:spAutoFit/>
          </a:bodyPr>
          <a:lstStyle/>
          <a:p>
            <a:pPr marL="342900" indent="-342900">
              <a:spcBef>
                <a:spcPts val="1200"/>
              </a:spcBef>
              <a:buBlip>
                <a:blip r:embed="rId3"/>
              </a:buBlip>
            </a:pPr>
            <a:r>
              <a:rPr lang="zh-CN" altLang="en-US" sz="2800" dirty="0">
                <a:solidFill>
                  <a:schemeClr val="bg1"/>
                </a:solidFill>
                <a:latin typeface="楷体" panose="02010609060101010101" pitchFamily="49" charset="-122"/>
                <a:ea typeface="楷体" panose="02010609060101010101" pitchFamily="49" charset="-122"/>
              </a:rPr>
              <a:t>基于医疗的登记：</a:t>
            </a:r>
            <a:endParaRPr lang="en-US" altLang="zh-CN" sz="2800" dirty="0">
              <a:solidFill>
                <a:schemeClr val="bg1"/>
              </a:solidFill>
              <a:latin typeface="楷体" panose="02010609060101010101" pitchFamily="49" charset="-122"/>
              <a:ea typeface="楷体" panose="02010609060101010101" pitchFamily="49" charset="-122"/>
            </a:endParaRPr>
          </a:p>
          <a:p>
            <a:pPr indent="442913">
              <a:spcBef>
                <a:spcPts val="600"/>
              </a:spcBef>
            </a:pPr>
            <a:r>
              <a:rPr lang="zh-CN" altLang="en-US" sz="2800" dirty="0">
                <a:solidFill>
                  <a:schemeClr val="bg1"/>
                </a:solidFill>
                <a:latin typeface="楷体" panose="02010609060101010101" pitchFamily="49" charset="-122"/>
                <a:ea typeface="楷体" panose="02010609060101010101" pitchFamily="49" charset="-122"/>
              </a:rPr>
              <a:t>患者登记</a:t>
            </a:r>
            <a:endParaRPr lang="en-US" altLang="zh-CN" sz="2800" dirty="0">
              <a:solidFill>
                <a:schemeClr val="bg1"/>
              </a:solidFill>
              <a:latin typeface="楷体" panose="02010609060101010101" pitchFamily="49" charset="-122"/>
              <a:ea typeface="楷体" panose="02010609060101010101" pitchFamily="49" charset="-122"/>
            </a:endParaRPr>
          </a:p>
          <a:p>
            <a:pPr indent="442913">
              <a:spcBef>
                <a:spcPts val="600"/>
              </a:spcBef>
            </a:pPr>
            <a:r>
              <a:rPr lang="zh-CN" altLang="en-US" sz="2800" dirty="0">
                <a:solidFill>
                  <a:schemeClr val="bg1"/>
                </a:solidFill>
                <a:latin typeface="楷体" panose="02010609060101010101" pitchFamily="49" charset="-122"/>
                <a:ea typeface="楷体" panose="02010609060101010101" pitchFamily="49" charset="-122"/>
              </a:rPr>
              <a:t>用药登记</a:t>
            </a:r>
            <a:endParaRPr lang="en-US" altLang="zh-CN" sz="2800" dirty="0">
              <a:solidFill>
                <a:schemeClr val="bg1"/>
              </a:solidFill>
              <a:latin typeface="楷体" panose="02010609060101010101" pitchFamily="49" charset="-122"/>
              <a:ea typeface="楷体" panose="02010609060101010101" pitchFamily="49" charset="-122"/>
            </a:endParaRPr>
          </a:p>
          <a:p>
            <a:pPr indent="442913">
              <a:spcBef>
                <a:spcPts val="600"/>
              </a:spcBef>
            </a:pPr>
            <a:r>
              <a:rPr lang="zh-CN" altLang="en-US" sz="2800" dirty="0">
                <a:solidFill>
                  <a:schemeClr val="bg1"/>
                </a:solidFill>
                <a:latin typeface="楷体" panose="02010609060101010101" pitchFamily="49" charset="-122"/>
                <a:ea typeface="楷体" panose="02010609060101010101" pitchFamily="49" charset="-122"/>
              </a:rPr>
              <a:t>死因登记</a:t>
            </a:r>
            <a:endParaRPr lang="en-US" altLang="zh-CN" sz="2800" dirty="0">
              <a:solidFill>
                <a:schemeClr val="bg1"/>
              </a:solidFill>
              <a:latin typeface="楷体" panose="02010609060101010101" pitchFamily="49" charset="-122"/>
              <a:ea typeface="楷体" panose="02010609060101010101" pitchFamily="49" charset="-122"/>
            </a:endParaRPr>
          </a:p>
          <a:p>
            <a:pPr indent="442913">
              <a:spcBef>
                <a:spcPts val="600"/>
              </a:spcBef>
            </a:pPr>
            <a:r>
              <a:rPr lang="zh-CN" altLang="en-US" sz="2800" dirty="0">
                <a:solidFill>
                  <a:schemeClr val="bg1"/>
                </a:solidFill>
                <a:latin typeface="楷体" panose="02010609060101010101" pitchFamily="49" charset="-122"/>
                <a:ea typeface="楷体" panose="02010609060101010101" pitchFamily="49" charset="-122"/>
              </a:rPr>
              <a:t>癌症</a:t>
            </a:r>
            <a:r>
              <a:rPr lang="zh-CN" altLang="en-US" sz="2800" dirty="0" smtClean="0">
                <a:solidFill>
                  <a:schemeClr val="bg1"/>
                </a:solidFill>
                <a:latin typeface="楷体" panose="02010609060101010101" pitchFamily="49" charset="-122"/>
                <a:ea typeface="楷体" panose="02010609060101010101" pitchFamily="49" charset="-122"/>
              </a:rPr>
              <a:t>登记</a:t>
            </a:r>
            <a:endParaRPr lang="en-US" altLang="zh-CN" sz="2800" dirty="0" smtClean="0">
              <a:solidFill>
                <a:schemeClr val="bg1"/>
              </a:solidFill>
              <a:latin typeface="楷体" panose="02010609060101010101" pitchFamily="49" charset="-122"/>
              <a:ea typeface="楷体" panose="02010609060101010101" pitchFamily="49" charset="-122"/>
            </a:endParaRPr>
          </a:p>
          <a:p>
            <a:pPr indent="442913">
              <a:spcBef>
                <a:spcPts val="600"/>
              </a:spcBef>
            </a:pPr>
            <a:r>
              <a:rPr lang="en-US" altLang="zh-CN" sz="2800" dirty="0" smtClean="0">
                <a:solidFill>
                  <a:schemeClr val="bg1"/>
                </a:solidFill>
                <a:latin typeface="楷体" panose="02010609060101010101" pitchFamily="49" charset="-122"/>
                <a:ea typeface="楷体" panose="02010609060101010101" pitchFamily="49" charset="-122"/>
              </a:rPr>
              <a:t>EMR</a:t>
            </a:r>
            <a:endParaRPr lang="en-US" altLang="zh-CN" sz="2800" dirty="0">
              <a:solidFill>
                <a:schemeClr val="bg1"/>
              </a:solidFill>
              <a:latin typeface="楷体" panose="02010609060101010101" pitchFamily="49" charset="-122"/>
              <a:ea typeface="楷体" panose="02010609060101010101" pitchFamily="49" charset="-122"/>
            </a:endParaRPr>
          </a:p>
          <a:p>
            <a:pPr indent="442913">
              <a:spcBef>
                <a:spcPts val="600"/>
              </a:spcBef>
            </a:pPr>
            <a:r>
              <a:rPr lang="en-US" altLang="zh-CN" sz="2800" dirty="0">
                <a:solidFill>
                  <a:schemeClr val="bg1"/>
                </a:solidFill>
                <a:latin typeface="楷体" panose="02010609060101010101" pitchFamily="49" charset="-122"/>
                <a:ea typeface="楷体" panose="02010609060101010101" pitchFamily="49" charset="-122"/>
              </a:rPr>
              <a:t>100</a:t>
            </a:r>
            <a:r>
              <a:rPr lang="zh-CN" altLang="en-US" sz="2800" dirty="0" smtClean="0">
                <a:solidFill>
                  <a:schemeClr val="bg1"/>
                </a:solidFill>
                <a:latin typeface="楷体" panose="02010609060101010101" pitchFamily="49" charset="-122"/>
                <a:ea typeface="楷体" panose="02010609060101010101" pitchFamily="49" charset="-122"/>
              </a:rPr>
              <a:t>多种疾病</a:t>
            </a:r>
            <a:r>
              <a:rPr lang="zh-CN" altLang="en-US" sz="2800" dirty="0">
                <a:solidFill>
                  <a:schemeClr val="bg1"/>
                </a:solidFill>
                <a:latin typeface="楷体" panose="02010609060101010101" pitchFamily="49" charset="-122"/>
                <a:ea typeface="楷体" panose="02010609060101010101" pitchFamily="49" charset="-122"/>
              </a:rPr>
              <a:t>全国登记</a:t>
            </a:r>
            <a:endParaRPr lang="en-US" altLang="zh-CN" sz="2800" dirty="0">
              <a:solidFill>
                <a:schemeClr val="bg1"/>
              </a:solidFill>
              <a:latin typeface="楷体" panose="02010609060101010101" pitchFamily="49" charset="-122"/>
              <a:ea typeface="楷体" panose="02010609060101010101" pitchFamily="49" charset="-122"/>
            </a:endParaRPr>
          </a:p>
        </p:txBody>
      </p:sp>
      <p:sp>
        <p:nvSpPr>
          <p:cNvPr id="5" name="矩形 4"/>
          <p:cNvSpPr/>
          <p:nvPr/>
        </p:nvSpPr>
        <p:spPr>
          <a:xfrm>
            <a:off x="9105" y="5517232"/>
            <a:ext cx="4915898" cy="430887"/>
          </a:xfrm>
          <a:prstGeom prst="rect">
            <a:avLst/>
          </a:prstGeom>
          <a:noFill/>
          <a:ln>
            <a:noFill/>
          </a:ln>
        </p:spPr>
        <p:txBody>
          <a:bodyPr wrap="none">
            <a:spAutoFit/>
          </a:bodyPr>
          <a:lstStyle/>
          <a:p>
            <a:pPr algn="r" eaLnBrk="0" fontAlgn="base" hangingPunct="0">
              <a:spcBef>
                <a:spcPct val="0"/>
              </a:spcBef>
              <a:spcAft>
                <a:spcPct val="0"/>
              </a:spcAft>
            </a:pPr>
            <a:r>
              <a:rPr lang="en-US" altLang="zh-CN" sz="2200" b="1" i="1" dirty="0">
                <a:solidFill>
                  <a:prstClr val="white"/>
                </a:solidFill>
                <a:latin typeface="Times New Roman" pitchFamily="18" charset="0"/>
                <a:ea typeface="宋体" pitchFamily="2" charset="-122"/>
                <a:cs typeface="Times New Roman" pitchFamily="18" charset="0"/>
              </a:rPr>
              <a:t>http://</a:t>
            </a:r>
            <a:r>
              <a:rPr lang="en-US" altLang="zh-CN" sz="2200" b="1" i="1" dirty="0" err="1">
                <a:solidFill>
                  <a:prstClr val="white"/>
                </a:solidFill>
                <a:latin typeface="Times New Roman" pitchFamily="18" charset="0"/>
                <a:ea typeface="宋体" pitchFamily="2" charset="-122"/>
                <a:cs typeface="Times New Roman" pitchFamily="18" charset="0"/>
              </a:rPr>
              <a:t>www.iwh.on.ca</a:t>
            </a:r>
            <a:r>
              <a:rPr lang="en-US" altLang="zh-CN" sz="2200" b="1" i="1" dirty="0">
                <a:solidFill>
                  <a:prstClr val="white"/>
                </a:solidFill>
                <a:latin typeface="Times New Roman" pitchFamily="18" charset="0"/>
                <a:ea typeface="宋体" pitchFamily="2" charset="-122"/>
                <a:cs typeface="Times New Roman" pitchFamily="18" charset="0"/>
              </a:rPr>
              <a:t>/</a:t>
            </a:r>
            <a:r>
              <a:rPr lang="en-US" altLang="zh-CN" sz="2200" b="1" i="1" dirty="0" err="1">
                <a:solidFill>
                  <a:prstClr val="white"/>
                </a:solidFill>
                <a:latin typeface="Times New Roman" pitchFamily="18" charset="0"/>
                <a:ea typeface="宋体" pitchFamily="2" charset="-122"/>
                <a:cs typeface="Times New Roman" pitchFamily="18" charset="0"/>
              </a:rPr>
              <a:t>wrmb</a:t>
            </a:r>
            <a:r>
              <a:rPr lang="en-US" altLang="zh-CN" sz="2200" b="1" i="1" dirty="0">
                <a:solidFill>
                  <a:prstClr val="white"/>
                </a:solidFill>
                <a:latin typeface="Times New Roman" pitchFamily="18" charset="0"/>
                <a:ea typeface="宋体" pitchFamily="2" charset="-122"/>
                <a:cs typeface="Times New Roman" pitchFamily="18" charset="0"/>
              </a:rPr>
              <a:t>/data-linkage</a:t>
            </a:r>
            <a:endParaRPr lang="zh-CN" altLang="en-US" sz="2200" b="1" i="1" dirty="0">
              <a:solidFill>
                <a:prstClr val="white"/>
              </a:solidFill>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118494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7505" y="877752"/>
            <a:ext cx="4248472" cy="5854126"/>
            <a:chOff x="107504" y="877752"/>
            <a:chExt cx="4402285" cy="5854126"/>
          </a:xfrm>
        </p:grpSpPr>
        <p:pic>
          <p:nvPicPr>
            <p:cNvPr id="40967" name="Picture 7" descr="C:\Users\dell\Desktop\图片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4191"/>
            <a:stretch/>
          </p:blipFill>
          <p:spPr bwMode="auto">
            <a:xfrm>
              <a:off x="107505" y="2398184"/>
              <a:ext cx="4402284" cy="1527397"/>
            </a:xfrm>
            <a:prstGeom prst="roundRect">
              <a:avLst/>
            </a:prstGeom>
            <a:noFill/>
            <a:extLst>
              <a:ext uri="{909E8E84-426E-40DD-AFC4-6F175D3DCCD1}">
                <a14:hiddenFill xmlns:a14="http://schemas.microsoft.com/office/drawing/2010/main">
                  <a:solidFill>
                    <a:srgbClr val="FFFFFF"/>
                  </a:solidFill>
                </a14:hiddenFill>
              </a:ext>
            </a:extLst>
          </p:spPr>
        </p:pic>
        <p:pic>
          <p:nvPicPr>
            <p:cNvPr id="41986" name="Picture 2" descr="C:\Users\dell\Desktop\图片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5722"/>
            <a:stretch/>
          </p:blipFill>
          <p:spPr bwMode="auto">
            <a:xfrm>
              <a:off x="107504" y="877752"/>
              <a:ext cx="4402285" cy="1441792"/>
            </a:xfrm>
            <a:prstGeom prst="roundRect">
              <a:avLst/>
            </a:prstGeom>
            <a:noFill/>
            <a:extLst>
              <a:ext uri="{909E8E84-426E-40DD-AFC4-6F175D3DCCD1}">
                <a14:hiddenFill xmlns:a14="http://schemas.microsoft.com/office/drawing/2010/main">
                  <a:solidFill>
                    <a:srgbClr val="FFFFFF"/>
                  </a:solidFill>
                </a14:hiddenFill>
              </a:ext>
            </a:extLst>
          </p:spPr>
        </p:pic>
        <p:pic>
          <p:nvPicPr>
            <p:cNvPr id="41993" name="Picture 9" descr="C:\Users\dell\Desktop\图片7.jpg"/>
            <p:cNvPicPr>
              <a:picLocks noChangeAspect="1" noChangeArrowheads="1"/>
            </p:cNvPicPr>
            <p:nvPr/>
          </p:nvPicPr>
          <p:blipFill rotWithShape="1">
            <a:blip r:embed="rId5">
              <a:extLst>
                <a:ext uri="{28A0092B-C50C-407E-A947-70E740481C1C}">
                  <a14:useLocalDpi xmlns:a14="http://schemas.microsoft.com/office/drawing/2010/main" val="0"/>
                </a:ext>
              </a:extLst>
            </a:blip>
            <a:srcRect b="12819"/>
            <a:stretch/>
          </p:blipFill>
          <p:spPr bwMode="auto">
            <a:xfrm>
              <a:off x="107504" y="5479644"/>
              <a:ext cx="4402285" cy="1252234"/>
            </a:xfrm>
            <a:prstGeom prst="roundRect">
              <a:avLst/>
            </a:prstGeom>
            <a:noFill/>
            <a:extLst>
              <a:ext uri="{909E8E84-426E-40DD-AFC4-6F175D3DCCD1}">
                <a14:hiddenFill xmlns:a14="http://schemas.microsoft.com/office/drawing/2010/main">
                  <a:solidFill>
                    <a:srgbClr val="FFFFFF"/>
                  </a:solidFill>
                </a14:hiddenFill>
              </a:ext>
            </a:extLst>
          </p:spPr>
        </p:pic>
        <p:pic>
          <p:nvPicPr>
            <p:cNvPr id="41989" name="Picture 5" descr="C:\Users\dell\Desktop\图片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6" y="4004221"/>
              <a:ext cx="4402283" cy="1396782"/>
            </a:xfrm>
            <a:prstGeom prst="roundRect">
              <a:avLst/>
            </a:prstGeom>
            <a:noFill/>
            <a:extLst>
              <a:ext uri="{909E8E84-426E-40DD-AFC4-6F175D3DCCD1}">
                <a14:hiddenFill xmlns:a14="http://schemas.microsoft.com/office/drawing/2010/main">
                  <a:solidFill>
                    <a:srgbClr val="FFFFFF"/>
                  </a:solidFill>
                </a14:hiddenFill>
              </a:ext>
            </a:extLst>
          </p:spPr>
        </p:pic>
      </p:grpSp>
      <p:sp>
        <p:nvSpPr>
          <p:cNvPr id="2" name="矩形 1"/>
          <p:cNvSpPr/>
          <p:nvPr/>
        </p:nvSpPr>
        <p:spPr>
          <a:xfrm>
            <a:off x="611560" y="131146"/>
            <a:ext cx="7357643" cy="707886"/>
          </a:xfrm>
          <a:prstGeom prst="rect">
            <a:avLst/>
          </a:prstGeom>
        </p:spPr>
        <p:txBody>
          <a:bodyPr wrap="square">
            <a:spAutoFit/>
          </a:bodyPr>
          <a:lstStyle/>
          <a:p>
            <a:pPr fontAlgn="base">
              <a:spcBef>
                <a:spcPct val="0"/>
              </a:spcBef>
              <a:spcAft>
                <a:spcPct val="0"/>
              </a:spcAft>
            </a:pPr>
            <a:r>
              <a:rPr lang="zh-CN" altLang="en-US" sz="4000" b="1" dirty="0" smtClean="0">
                <a:solidFill>
                  <a:srgbClr val="FFFF99"/>
                </a:solidFill>
                <a:latin typeface="+mj-ea"/>
                <a:ea typeface="+mj-ea"/>
              </a:rPr>
              <a:t>瑞典临床研究数据库代表性产出</a:t>
            </a:r>
            <a:endParaRPr lang="zh-CN" altLang="en-US" sz="4000" b="1" dirty="0">
              <a:solidFill>
                <a:srgbClr val="FFFF99"/>
              </a:solidFill>
              <a:latin typeface="+mj-ea"/>
              <a:ea typeface="+mj-ea"/>
            </a:endParaRPr>
          </a:p>
        </p:txBody>
      </p:sp>
      <p:pic>
        <p:nvPicPr>
          <p:cNvPr id="15"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14877" t="15771" r="32500" b="52852"/>
          <a:stretch/>
        </p:blipFill>
        <p:spPr bwMode="auto">
          <a:xfrm>
            <a:off x="4572000" y="2398929"/>
            <a:ext cx="4476463" cy="1527397"/>
          </a:xfrm>
          <a:prstGeom prst="round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6790" b="26421"/>
          <a:stretch/>
        </p:blipFill>
        <p:spPr bwMode="auto">
          <a:xfrm>
            <a:off x="4572000" y="888709"/>
            <a:ext cx="4476463" cy="1430835"/>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9435" r="8319"/>
          <a:stretch/>
        </p:blipFill>
        <p:spPr bwMode="auto">
          <a:xfrm>
            <a:off x="4550325" y="4005711"/>
            <a:ext cx="4498138" cy="142151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descr="C:\Users\dell\Desktop\BMJ 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30291" y="5506610"/>
            <a:ext cx="4518172" cy="1225268"/>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9615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bwMode="auto">
          <a:xfrm>
            <a:off x="467544" y="1340768"/>
            <a:ext cx="3193980" cy="1132964"/>
          </a:xfrm>
          <a:prstGeom prst="roundRect">
            <a:avLst/>
          </a:prstGeom>
          <a:noFill/>
          <a:ln w="28575" cap="flat" cmpd="sng" algn="ctr">
            <a:solidFill>
              <a:schemeClr val="bg2">
                <a:lumMod val="75000"/>
              </a:schemeClr>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r>
              <a:rPr lang="zh-CN" altLang="en-US" sz="2200" dirty="0" smtClean="0">
                <a:solidFill>
                  <a:prstClr val="white"/>
                </a:solidFill>
                <a:latin typeface="Arial"/>
                <a:ea typeface="楷体" panose="02010609060101010101" pitchFamily="49" charset="-122"/>
                <a:cs typeface="ヒラギノ角ゴ Pro W3"/>
              </a:rPr>
              <a:t>接受</a:t>
            </a:r>
            <a:r>
              <a:rPr lang="en-US" altLang="zh-CN" sz="2200" dirty="0" smtClean="0">
                <a:solidFill>
                  <a:prstClr val="white"/>
                </a:solidFill>
                <a:latin typeface="Arial"/>
                <a:ea typeface="楷体" panose="02010609060101010101" pitchFamily="49" charset="-122"/>
                <a:cs typeface="ヒラギノ角ゴ Pro W3"/>
              </a:rPr>
              <a:t>AMI</a:t>
            </a:r>
            <a:r>
              <a:rPr lang="zh-CN" altLang="en-US" sz="2200" dirty="0" smtClean="0">
                <a:solidFill>
                  <a:prstClr val="white"/>
                </a:solidFill>
                <a:latin typeface="Arial"/>
                <a:ea typeface="楷体" panose="02010609060101010101" pitchFamily="49" charset="-122"/>
                <a:cs typeface="ヒラギノ角ゴ Pro W3"/>
              </a:rPr>
              <a:t>患者的医院</a:t>
            </a:r>
            <a:endParaRPr lang="en-US" altLang="zh-CN" sz="2200" dirty="0" smtClean="0">
              <a:solidFill>
                <a:prstClr val="white"/>
              </a:solidFill>
              <a:latin typeface="Arial"/>
              <a:ea typeface="楷体" panose="02010609060101010101" pitchFamily="49" charset="-122"/>
              <a:cs typeface="ヒラギノ角ゴ Pro W3"/>
            </a:endParaRPr>
          </a:p>
          <a:p>
            <a:pPr marL="342900" indent="-342900">
              <a:buFont typeface="Arial" pitchFamily="34" charset="0"/>
              <a:buChar char="•"/>
            </a:pPr>
            <a:r>
              <a:rPr lang="zh-CN" altLang="en-US" sz="2200" dirty="0" smtClean="0">
                <a:solidFill>
                  <a:prstClr val="white"/>
                </a:solidFill>
                <a:latin typeface="Arial"/>
                <a:ea typeface="楷体" panose="02010609060101010101" pitchFamily="49" charset="-122"/>
                <a:cs typeface="ヒラギノ角ゴ Pro W3"/>
              </a:rPr>
              <a:t>英国</a:t>
            </a:r>
            <a:r>
              <a:rPr lang="en-US" altLang="zh-CN" sz="2200" dirty="0" smtClean="0">
                <a:solidFill>
                  <a:prstClr val="white"/>
                </a:solidFill>
                <a:latin typeface="Arial"/>
                <a:ea typeface="楷体" panose="02010609060101010101" pitchFamily="49" charset="-122"/>
                <a:cs typeface="ヒラギノ角ゴ Pro W3"/>
              </a:rPr>
              <a:t>242</a:t>
            </a:r>
            <a:r>
              <a:rPr lang="zh-CN" altLang="en-US" sz="2200" dirty="0" smtClean="0">
                <a:solidFill>
                  <a:prstClr val="white"/>
                </a:solidFill>
                <a:latin typeface="Arial"/>
                <a:ea typeface="楷体" panose="02010609060101010101" pitchFamily="49" charset="-122"/>
                <a:cs typeface="ヒラギノ角ゴ Pro W3"/>
              </a:rPr>
              <a:t>家</a:t>
            </a:r>
            <a:endParaRPr lang="en-US" altLang="zh-CN" sz="2200" dirty="0" smtClean="0">
              <a:solidFill>
                <a:prstClr val="white"/>
              </a:solidFill>
              <a:latin typeface="Arial"/>
              <a:ea typeface="楷体" panose="02010609060101010101" pitchFamily="49" charset="-122"/>
              <a:cs typeface="ヒラギノ角ゴ Pro W3"/>
            </a:endParaRPr>
          </a:p>
          <a:p>
            <a:pPr marL="342900" indent="-342900">
              <a:buFont typeface="Arial" pitchFamily="34" charset="0"/>
              <a:buChar char="•"/>
            </a:pPr>
            <a:r>
              <a:rPr lang="zh-CN" altLang="en-US" sz="2200" dirty="0" smtClean="0">
                <a:solidFill>
                  <a:prstClr val="white"/>
                </a:solidFill>
                <a:latin typeface="Arial"/>
                <a:ea typeface="楷体" panose="02010609060101010101" pitchFamily="49" charset="-122"/>
                <a:cs typeface="ヒラギノ角ゴ Pro W3"/>
              </a:rPr>
              <a:t>瑞典</a:t>
            </a:r>
            <a:r>
              <a:rPr lang="en-US" altLang="zh-CN" sz="2200" dirty="0" smtClean="0">
                <a:solidFill>
                  <a:prstClr val="white"/>
                </a:solidFill>
                <a:latin typeface="Arial"/>
                <a:ea typeface="楷体" panose="02010609060101010101" pitchFamily="49" charset="-122"/>
                <a:cs typeface="ヒラギノ角ゴ Pro W3"/>
              </a:rPr>
              <a:t>86</a:t>
            </a:r>
            <a:r>
              <a:rPr lang="zh-CN" altLang="en-US" sz="2200" dirty="0" smtClean="0">
                <a:solidFill>
                  <a:prstClr val="white"/>
                </a:solidFill>
                <a:latin typeface="Arial"/>
                <a:ea typeface="楷体" panose="02010609060101010101" pitchFamily="49" charset="-122"/>
                <a:cs typeface="ヒラギノ角ゴ Pro W3"/>
              </a:rPr>
              <a:t>家</a:t>
            </a:r>
            <a:endParaRPr lang="zh-CN" altLang="en-US" sz="2200" dirty="0">
              <a:solidFill>
                <a:prstClr val="white"/>
              </a:solidFill>
              <a:latin typeface="Arial"/>
              <a:ea typeface="楷体" panose="02010609060101010101" pitchFamily="49" charset="-122"/>
              <a:cs typeface="ヒラギノ角ゴ Pro W3"/>
            </a:endParaRPr>
          </a:p>
        </p:txBody>
      </p:sp>
      <p:sp>
        <p:nvSpPr>
          <p:cNvPr id="7" name="矩形 6"/>
          <p:cNvSpPr/>
          <p:nvPr/>
        </p:nvSpPr>
        <p:spPr>
          <a:xfrm>
            <a:off x="5508104" y="6237312"/>
            <a:ext cx="3209532" cy="461665"/>
          </a:xfrm>
          <a:prstGeom prst="rect">
            <a:avLst/>
          </a:prstGeom>
          <a:noFill/>
          <a:ln>
            <a:noFill/>
          </a:ln>
        </p:spPr>
        <p:txBody>
          <a:bodyPr wrap="none">
            <a:spAutoFit/>
          </a:bodyPr>
          <a:lstStyle/>
          <a:p>
            <a:pPr algn="r" eaLnBrk="0" hangingPunct="0"/>
            <a:r>
              <a:rPr lang="fr-FR" altLang="zh-CN" i="1" dirty="0">
                <a:solidFill>
                  <a:srgbClr val="FFFFFF"/>
                </a:solidFill>
                <a:latin typeface="Times New Roman" pitchFamily="18" charset="0"/>
                <a:ea typeface="黑体" pitchFamily="49" charset="-122"/>
                <a:cs typeface="Times New Roman" pitchFamily="18" charset="0"/>
              </a:rPr>
              <a:t>Lancet. </a:t>
            </a:r>
            <a:r>
              <a:rPr lang="fr-FR" altLang="zh-CN" i="1" dirty="0" smtClean="0">
                <a:solidFill>
                  <a:srgbClr val="FFFFFF"/>
                </a:solidFill>
                <a:latin typeface="Times New Roman" pitchFamily="18" charset="0"/>
                <a:ea typeface="黑体" pitchFamily="49" charset="-122"/>
                <a:cs typeface="Times New Roman" pitchFamily="18" charset="0"/>
              </a:rPr>
              <a:t>2014;383:1305</a:t>
            </a:r>
            <a:endParaRPr lang="zh-CN" altLang="en-US" i="1" dirty="0">
              <a:solidFill>
                <a:srgbClr val="FFFFFF"/>
              </a:solidFill>
              <a:latin typeface="Times New Roman" pitchFamily="18" charset="0"/>
              <a:ea typeface="黑体" pitchFamily="49" charset="-122"/>
              <a:cs typeface="Times New Roman" pitchFamily="18" charset="0"/>
            </a:endParaRPr>
          </a:p>
        </p:txBody>
      </p:sp>
      <p:sp>
        <p:nvSpPr>
          <p:cNvPr id="11" name="标题 1"/>
          <p:cNvSpPr txBox="1">
            <a:spLocks/>
          </p:cNvSpPr>
          <p:nvPr/>
        </p:nvSpPr>
        <p:spPr bwMode="auto">
          <a:xfrm>
            <a:off x="251520" y="282352"/>
            <a:ext cx="869008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r>
              <a:rPr lang="zh-CN" altLang="en-US" sz="4000" dirty="0" smtClean="0">
                <a:solidFill>
                  <a:srgbClr val="FFFF99"/>
                </a:solidFill>
                <a:latin typeface="Calibri" pitchFamily="34" charset="0"/>
                <a:ea typeface="黑体" pitchFamily="49" charset="-122"/>
              </a:rPr>
              <a:t>大数据平台支持临床实效研究</a:t>
            </a:r>
            <a:endParaRPr lang="zh-CN" altLang="en-US" sz="4000" dirty="0">
              <a:solidFill>
                <a:srgbClr val="FFFF99"/>
              </a:solidFill>
              <a:latin typeface="Calibri" pitchFamily="34" charset="0"/>
              <a:ea typeface="黑体" pitchFamily="49" charset="-122"/>
            </a:endParaRPr>
          </a:p>
        </p:txBody>
      </p:sp>
      <p:sp>
        <p:nvSpPr>
          <p:cNvPr id="12" name="圆角矩形 11"/>
          <p:cNvSpPr/>
          <p:nvPr/>
        </p:nvSpPr>
        <p:spPr bwMode="auto">
          <a:xfrm>
            <a:off x="467544" y="2708052"/>
            <a:ext cx="3193980" cy="1231455"/>
          </a:xfrm>
          <a:prstGeom prst="roundRect">
            <a:avLst/>
          </a:prstGeom>
          <a:noFill/>
          <a:ln w="28575" cap="flat" cmpd="sng" algn="ctr">
            <a:solidFill>
              <a:schemeClr val="bg2">
                <a:lumMod val="75000"/>
              </a:schemeClr>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r>
              <a:rPr lang="zh-CN" altLang="en-US" sz="2200" dirty="0" smtClean="0">
                <a:solidFill>
                  <a:prstClr val="white"/>
                </a:solidFill>
                <a:latin typeface="Arial"/>
                <a:ea typeface="楷体" panose="02010609060101010101" pitchFamily="49" charset="-122"/>
                <a:cs typeface="ヒラギノ角ゴ Pro W3"/>
              </a:rPr>
              <a:t>所有患者的入院记录</a:t>
            </a:r>
            <a:endParaRPr lang="en-US" altLang="zh-CN" sz="2200" dirty="0" smtClean="0">
              <a:solidFill>
                <a:prstClr val="white"/>
              </a:solidFill>
              <a:latin typeface="Arial"/>
              <a:ea typeface="楷体" panose="02010609060101010101" pitchFamily="49" charset="-122"/>
              <a:cs typeface="ヒラギノ角ゴ Pro W3"/>
            </a:endParaRPr>
          </a:p>
          <a:p>
            <a:pPr marL="342900" indent="-342900">
              <a:buFont typeface="Arial" pitchFamily="34" charset="0"/>
              <a:buChar char="•"/>
            </a:pPr>
            <a:r>
              <a:rPr lang="zh-CN" altLang="en-US" sz="2200" dirty="0" smtClean="0">
                <a:solidFill>
                  <a:prstClr val="white"/>
                </a:solidFill>
                <a:latin typeface="Arial"/>
                <a:ea typeface="楷体" panose="02010609060101010101" pitchFamily="49" charset="-122"/>
                <a:cs typeface="ヒラギノ角ゴ Pro W3"/>
              </a:rPr>
              <a:t>英国</a:t>
            </a:r>
            <a:r>
              <a:rPr lang="en-US" altLang="zh-CN" sz="2200" dirty="0" smtClean="0">
                <a:solidFill>
                  <a:prstClr val="white"/>
                </a:solidFill>
                <a:latin typeface="Arial"/>
                <a:ea typeface="楷体" panose="02010609060101010101" pitchFamily="49" charset="-122"/>
                <a:cs typeface="ヒラギノ角ゴ Pro W3"/>
              </a:rPr>
              <a:t>739,828</a:t>
            </a:r>
            <a:r>
              <a:rPr lang="zh-CN" altLang="en-US" sz="2200" dirty="0" smtClean="0">
                <a:solidFill>
                  <a:prstClr val="white"/>
                </a:solidFill>
                <a:latin typeface="Arial"/>
                <a:ea typeface="楷体" panose="02010609060101010101" pitchFamily="49" charset="-122"/>
                <a:cs typeface="ヒラギノ角ゴ Pro W3"/>
              </a:rPr>
              <a:t>例</a:t>
            </a:r>
            <a:endParaRPr lang="en-US" altLang="zh-CN" sz="2200" dirty="0" smtClean="0">
              <a:solidFill>
                <a:prstClr val="white"/>
              </a:solidFill>
              <a:latin typeface="Arial"/>
              <a:ea typeface="楷体" panose="02010609060101010101" pitchFamily="49" charset="-122"/>
              <a:cs typeface="ヒラギノ角ゴ Pro W3"/>
            </a:endParaRPr>
          </a:p>
          <a:p>
            <a:pPr marL="342900" indent="-342900">
              <a:buFont typeface="Arial" pitchFamily="34" charset="0"/>
              <a:buChar char="•"/>
            </a:pPr>
            <a:r>
              <a:rPr lang="zh-CN" altLang="en-US" sz="2200" dirty="0" smtClean="0">
                <a:solidFill>
                  <a:prstClr val="white"/>
                </a:solidFill>
                <a:latin typeface="Arial"/>
                <a:ea typeface="楷体" panose="02010609060101010101" pitchFamily="49" charset="-122"/>
                <a:cs typeface="ヒラギノ角ゴ Pro W3"/>
              </a:rPr>
              <a:t>瑞典</a:t>
            </a:r>
            <a:r>
              <a:rPr lang="en-US" altLang="zh-CN" sz="2200" dirty="0" smtClean="0">
                <a:solidFill>
                  <a:prstClr val="white"/>
                </a:solidFill>
                <a:latin typeface="Arial"/>
                <a:ea typeface="楷体" panose="02010609060101010101" pitchFamily="49" charset="-122"/>
                <a:cs typeface="ヒラギノ角ゴ Pro W3"/>
              </a:rPr>
              <a:t>414,831</a:t>
            </a:r>
            <a:r>
              <a:rPr lang="zh-CN" altLang="en-US" sz="2200" dirty="0" smtClean="0">
                <a:solidFill>
                  <a:prstClr val="white"/>
                </a:solidFill>
                <a:latin typeface="Arial"/>
                <a:ea typeface="楷体" panose="02010609060101010101" pitchFamily="49" charset="-122"/>
                <a:cs typeface="ヒラギノ角ゴ Pro W3"/>
              </a:rPr>
              <a:t>例</a:t>
            </a:r>
            <a:endParaRPr lang="zh-CN" altLang="en-US" sz="2200" dirty="0">
              <a:solidFill>
                <a:prstClr val="white"/>
              </a:solidFill>
              <a:latin typeface="Arial"/>
              <a:ea typeface="楷体" panose="02010609060101010101" pitchFamily="49" charset="-122"/>
              <a:cs typeface="ヒラギノ角ゴ Pro W3"/>
            </a:endParaRPr>
          </a:p>
        </p:txBody>
      </p:sp>
      <p:sp>
        <p:nvSpPr>
          <p:cNvPr id="14" name="圆角矩形 13"/>
          <p:cNvSpPr/>
          <p:nvPr/>
        </p:nvSpPr>
        <p:spPr bwMode="auto">
          <a:xfrm>
            <a:off x="467544" y="4173827"/>
            <a:ext cx="3193980" cy="1111624"/>
          </a:xfrm>
          <a:prstGeom prst="roundRect">
            <a:avLst/>
          </a:prstGeom>
          <a:noFill/>
          <a:ln w="28575" cap="flat" cmpd="sng" algn="ctr">
            <a:solidFill>
              <a:schemeClr val="bg2">
                <a:lumMod val="75000"/>
              </a:schemeClr>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r>
              <a:rPr lang="en-US" altLang="zh-CN" sz="2200" dirty="0" smtClean="0">
                <a:solidFill>
                  <a:prstClr val="white"/>
                </a:solidFill>
                <a:latin typeface="Arial"/>
                <a:ea typeface="楷体" panose="02010609060101010101" pitchFamily="49" charset="-122"/>
                <a:cs typeface="ヒラギノ角ゴ Pro W3"/>
              </a:rPr>
              <a:t>AMI</a:t>
            </a:r>
            <a:r>
              <a:rPr lang="zh-CN" altLang="en-US" sz="2200" dirty="0" smtClean="0">
                <a:solidFill>
                  <a:prstClr val="white"/>
                </a:solidFill>
                <a:latin typeface="Arial"/>
                <a:ea typeface="楷体" panose="02010609060101010101" pitchFamily="49" charset="-122"/>
                <a:cs typeface="ヒラギノ角ゴ Pro W3"/>
              </a:rPr>
              <a:t>患者入院记录</a:t>
            </a:r>
            <a:endParaRPr lang="en-US" altLang="zh-CN" sz="2200" dirty="0" smtClean="0">
              <a:solidFill>
                <a:prstClr val="white"/>
              </a:solidFill>
              <a:latin typeface="Arial"/>
              <a:ea typeface="楷体" panose="02010609060101010101" pitchFamily="49" charset="-122"/>
              <a:cs typeface="ヒラギノ角ゴ Pro W3"/>
            </a:endParaRPr>
          </a:p>
          <a:p>
            <a:pPr marL="342900" indent="-342900">
              <a:buFont typeface="Arial" pitchFamily="34" charset="0"/>
              <a:buChar char="•"/>
            </a:pPr>
            <a:r>
              <a:rPr lang="zh-CN" altLang="en-US" sz="2200" dirty="0" smtClean="0">
                <a:solidFill>
                  <a:prstClr val="white"/>
                </a:solidFill>
                <a:latin typeface="Arial"/>
                <a:ea typeface="楷体" panose="02010609060101010101" pitchFamily="49" charset="-122"/>
                <a:cs typeface="ヒラギノ角ゴ Pro W3"/>
              </a:rPr>
              <a:t>英国</a:t>
            </a:r>
            <a:r>
              <a:rPr lang="en-US" altLang="zh-CN" sz="2200" dirty="0" smtClean="0">
                <a:solidFill>
                  <a:prstClr val="white"/>
                </a:solidFill>
                <a:latin typeface="Arial"/>
                <a:ea typeface="楷体" panose="02010609060101010101" pitchFamily="49" charset="-122"/>
                <a:cs typeface="ヒラギノ角ゴ Pro W3"/>
              </a:rPr>
              <a:t>391,077</a:t>
            </a:r>
            <a:r>
              <a:rPr lang="zh-CN" altLang="en-US" sz="2200" dirty="0" smtClean="0">
                <a:solidFill>
                  <a:prstClr val="white"/>
                </a:solidFill>
                <a:latin typeface="Arial"/>
                <a:ea typeface="楷体" panose="02010609060101010101" pitchFamily="49" charset="-122"/>
                <a:cs typeface="ヒラギノ角ゴ Pro W3"/>
              </a:rPr>
              <a:t>例</a:t>
            </a:r>
            <a:endParaRPr lang="en-US" altLang="zh-CN" sz="2200" dirty="0" smtClean="0">
              <a:solidFill>
                <a:prstClr val="white"/>
              </a:solidFill>
              <a:latin typeface="Arial"/>
              <a:ea typeface="楷体" panose="02010609060101010101" pitchFamily="49" charset="-122"/>
              <a:cs typeface="ヒラギノ角ゴ Pro W3"/>
            </a:endParaRPr>
          </a:p>
          <a:p>
            <a:pPr marL="342900" indent="-342900">
              <a:buFont typeface="Arial" pitchFamily="34" charset="0"/>
              <a:buChar char="•"/>
            </a:pPr>
            <a:r>
              <a:rPr lang="zh-CN" altLang="en-US" sz="2200" dirty="0" smtClean="0">
                <a:solidFill>
                  <a:prstClr val="white"/>
                </a:solidFill>
                <a:latin typeface="Arial"/>
                <a:ea typeface="楷体" panose="02010609060101010101" pitchFamily="49" charset="-122"/>
                <a:cs typeface="ヒラギノ角ゴ Pro W3"/>
              </a:rPr>
              <a:t>瑞典</a:t>
            </a:r>
            <a:r>
              <a:rPr lang="en-US" altLang="zh-CN" sz="2200" dirty="0" smtClean="0">
                <a:solidFill>
                  <a:prstClr val="white"/>
                </a:solidFill>
                <a:latin typeface="Arial"/>
                <a:ea typeface="楷体" panose="02010609060101010101" pitchFamily="49" charset="-122"/>
                <a:cs typeface="ヒラギノ角ゴ Pro W3"/>
              </a:rPr>
              <a:t>119,786</a:t>
            </a:r>
            <a:r>
              <a:rPr lang="zh-CN" altLang="en-US" sz="2200" dirty="0" smtClean="0">
                <a:solidFill>
                  <a:prstClr val="white"/>
                </a:solidFill>
                <a:latin typeface="Arial"/>
                <a:ea typeface="楷体" panose="02010609060101010101" pitchFamily="49" charset="-122"/>
                <a:cs typeface="ヒラギノ角ゴ Pro W3"/>
              </a:rPr>
              <a:t>例</a:t>
            </a:r>
            <a:endParaRPr lang="zh-CN" altLang="en-US" sz="2200" dirty="0">
              <a:solidFill>
                <a:prstClr val="white"/>
              </a:solidFill>
              <a:latin typeface="Arial"/>
              <a:ea typeface="楷体" panose="02010609060101010101" pitchFamily="49" charset="-122"/>
              <a:cs typeface="ヒラギノ角ゴ Pro W3"/>
            </a:endParaRPr>
          </a:p>
        </p:txBody>
      </p:sp>
      <p:sp>
        <p:nvSpPr>
          <p:cNvPr id="16" name="圆角矩形 15"/>
          <p:cNvSpPr/>
          <p:nvPr/>
        </p:nvSpPr>
        <p:spPr bwMode="auto">
          <a:xfrm>
            <a:off x="467544" y="5519770"/>
            <a:ext cx="3193980" cy="1130426"/>
          </a:xfrm>
          <a:prstGeom prst="roundRect">
            <a:avLst/>
          </a:prstGeom>
          <a:noFill/>
          <a:ln w="28575" cap="flat" cmpd="sng" algn="ctr">
            <a:solidFill>
              <a:schemeClr val="bg2">
                <a:lumMod val="75000"/>
              </a:schemeClr>
            </a:solidFill>
            <a:prstDash val="solid"/>
            <a:round/>
            <a:headEnd type="none" w="med" len="med"/>
            <a:tailEnd type="none" w="med" len="med"/>
          </a:ln>
          <a:effectLst>
            <a:outerShdw dist="17961" dir="2700000" algn="ctr" rotWithShape="0">
              <a:schemeClr val="tx1">
                <a:gamma/>
                <a:shade val="60000"/>
                <a:invGamma/>
              </a:schemeClr>
            </a:outerShdw>
          </a:effectLst>
        </p:spPr>
        <p:txBody>
          <a:bodyPr vert="horz" wrap="square" lIns="91440" tIns="45720" rIns="91440" bIns="45720" numCol="1" rtlCol="0" anchor="t" anchorCtr="0" compatLnSpc="1">
            <a:prstTxWarp prst="textNoShape">
              <a:avLst/>
            </a:prstTxWarp>
          </a:bodyPr>
          <a:lstStyle/>
          <a:p>
            <a:r>
              <a:rPr lang="en-US" altLang="zh-CN" sz="2200" dirty="0" smtClean="0">
                <a:solidFill>
                  <a:prstClr val="white"/>
                </a:solidFill>
                <a:latin typeface="Arial"/>
                <a:ea typeface="楷体" panose="02010609060101010101" pitchFamily="49" charset="-122"/>
                <a:cs typeface="ヒラギノ角ゴ Pro W3"/>
              </a:rPr>
              <a:t>30</a:t>
            </a:r>
            <a:r>
              <a:rPr lang="zh-CN" altLang="en-US" sz="2200" dirty="0" smtClean="0">
                <a:solidFill>
                  <a:prstClr val="white"/>
                </a:solidFill>
                <a:latin typeface="Arial"/>
                <a:ea typeface="楷体" panose="02010609060101010101" pitchFamily="49" charset="-122"/>
                <a:cs typeface="ヒラギノ角ゴ Pro W3"/>
              </a:rPr>
              <a:t>天死亡</a:t>
            </a:r>
            <a:endParaRPr lang="en-US" altLang="zh-CN" sz="2200" dirty="0" smtClean="0">
              <a:solidFill>
                <a:prstClr val="white"/>
              </a:solidFill>
              <a:latin typeface="Arial"/>
              <a:ea typeface="楷体" panose="02010609060101010101" pitchFamily="49" charset="-122"/>
              <a:cs typeface="ヒラギノ角ゴ Pro W3"/>
            </a:endParaRPr>
          </a:p>
          <a:p>
            <a:pPr marL="342900" indent="-342900">
              <a:buFont typeface="Arial" pitchFamily="34" charset="0"/>
              <a:buChar char="•"/>
            </a:pPr>
            <a:r>
              <a:rPr lang="zh-CN" altLang="en-US" sz="2200" dirty="0" smtClean="0">
                <a:solidFill>
                  <a:prstClr val="white"/>
                </a:solidFill>
                <a:latin typeface="Arial"/>
                <a:ea typeface="楷体" panose="02010609060101010101" pitchFamily="49" charset="-122"/>
                <a:cs typeface="ヒラギノ角ゴ Pro W3"/>
              </a:rPr>
              <a:t>英国</a:t>
            </a:r>
            <a:r>
              <a:rPr lang="en-US" altLang="zh-CN" sz="2200" dirty="0" smtClean="0">
                <a:solidFill>
                  <a:prstClr val="white"/>
                </a:solidFill>
                <a:latin typeface="Arial"/>
                <a:ea typeface="楷体" panose="02010609060101010101" pitchFamily="49" charset="-122"/>
                <a:cs typeface="ヒラギノ角ゴ Pro W3"/>
              </a:rPr>
              <a:t>41,509</a:t>
            </a:r>
            <a:r>
              <a:rPr lang="zh-CN" altLang="en-US" sz="2200" dirty="0" smtClean="0">
                <a:solidFill>
                  <a:prstClr val="white"/>
                </a:solidFill>
                <a:latin typeface="Arial"/>
                <a:ea typeface="楷体" panose="02010609060101010101" pitchFamily="49" charset="-122"/>
                <a:cs typeface="ヒラギノ角ゴ Pro W3"/>
              </a:rPr>
              <a:t>例</a:t>
            </a:r>
            <a:endParaRPr lang="en-US" altLang="zh-CN" sz="2200" dirty="0" smtClean="0">
              <a:solidFill>
                <a:prstClr val="white"/>
              </a:solidFill>
              <a:latin typeface="Arial"/>
              <a:ea typeface="楷体" panose="02010609060101010101" pitchFamily="49" charset="-122"/>
              <a:cs typeface="ヒラギノ角ゴ Pro W3"/>
            </a:endParaRPr>
          </a:p>
          <a:p>
            <a:pPr marL="342900" indent="-342900">
              <a:buFont typeface="Arial" pitchFamily="34" charset="0"/>
              <a:buChar char="•"/>
            </a:pPr>
            <a:r>
              <a:rPr lang="zh-CN" altLang="en-US" sz="2200" dirty="0" smtClean="0">
                <a:solidFill>
                  <a:prstClr val="white"/>
                </a:solidFill>
                <a:latin typeface="Arial"/>
                <a:ea typeface="楷体" panose="02010609060101010101" pitchFamily="49" charset="-122"/>
                <a:cs typeface="ヒラギノ角ゴ Pro W3"/>
              </a:rPr>
              <a:t>瑞典</a:t>
            </a:r>
            <a:r>
              <a:rPr lang="en-US" altLang="zh-CN" sz="2200" dirty="0" smtClean="0">
                <a:solidFill>
                  <a:prstClr val="white"/>
                </a:solidFill>
                <a:latin typeface="Arial"/>
                <a:ea typeface="楷体" panose="02010609060101010101" pitchFamily="49" charset="-122"/>
                <a:cs typeface="ヒラギノ角ゴ Pro W3"/>
              </a:rPr>
              <a:t>9,173</a:t>
            </a:r>
            <a:r>
              <a:rPr lang="zh-CN" altLang="en-US" sz="2200" dirty="0" smtClean="0">
                <a:solidFill>
                  <a:prstClr val="white"/>
                </a:solidFill>
                <a:latin typeface="Arial"/>
                <a:ea typeface="楷体" panose="02010609060101010101" pitchFamily="49" charset="-122"/>
                <a:cs typeface="ヒラギノ角ゴ Pro W3"/>
              </a:rPr>
              <a:t>例</a:t>
            </a:r>
            <a:endParaRPr lang="zh-CN" altLang="en-US" sz="2200" dirty="0">
              <a:solidFill>
                <a:prstClr val="white"/>
              </a:solidFill>
              <a:latin typeface="Arial"/>
              <a:ea typeface="楷体" panose="02010609060101010101" pitchFamily="49" charset="-122"/>
              <a:cs typeface="ヒラギノ角ゴ Pro W3"/>
            </a:endParaRPr>
          </a:p>
        </p:txBody>
      </p:sp>
      <p:cxnSp>
        <p:nvCxnSpPr>
          <p:cNvPr id="4" name="直接箭头连接符 3"/>
          <p:cNvCxnSpPr/>
          <p:nvPr/>
        </p:nvCxnSpPr>
        <p:spPr bwMode="auto">
          <a:xfrm>
            <a:off x="1986119" y="2473732"/>
            <a:ext cx="0" cy="234320"/>
          </a:xfrm>
          <a:prstGeom prst="straightConnector1">
            <a:avLst/>
          </a:prstGeom>
          <a:noFill/>
          <a:ln w="28575" cap="flat" cmpd="sng" algn="ctr">
            <a:solidFill>
              <a:schemeClr val="bg2">
                <a:lumMod val="75000"/>
              </a:schemeClr>
            </a:solidFill>
            <a:prstDash val="solid"/>
            <a:round/>
            <a:headEnd type="none" w="med" len="med"/>
            <a:tailEnd type="arrow"/>
          </a:ln>
          <a:effectLst/>
        </p:spPr>
      </p:cxnSp>
      <p:cxnSp>
        <p:nvCxnSpPr>
          <p:cNvPr id="20" name="直接箭头连接符 19"/>
          <p:cNvCxnSpPr/>
          <p:nvPr/>
        </p:nvCxnSpPr>
        <p:spPr bwMode="auto">
          <a:xfrm>
            <a:off x="1986119" y="3939507"/>
            <a:ext cx="0" cy="234320"/>
          </a:xfrm>
          <a:prstGeom prst="straightConnector1">
            <a:avLst/>
          </a:prstGeom>
          <a:noFill/>
          <a:ln w="28575" cap="flat" cmpd="sng" algn="ctr">
            <a:solidFill>
              <a:schemeClr val="bg2">
                <a:lumMod val="75000"/>
              </a:schemeClr>
            </a:solidFill>
            <a:prstDash val="solid"/>
            <a:round/>
            <a:headEnd type="none" w="med" len="med"/>
            <a:tailEnd type="arrow"/>
          </a:ln>
          <a:effectLst/>
        </p:spPr>
      </p:cxnSp>
      <p:cxnSp>
        <p:nvCxnSpPr>
          <p:cNvPr id="24" name="直接箭头连接符 23"/>
          <p:cNvCxnSpPr/>
          <p:nvPr/>
        </p:nvCxnSpPr>
        <p:spPr bwMode="auto">
          <a:xfrm>
            <a:off x="1986119" y="5285451"/>
            <a:ext cx="0" cy="234320"/>
          </a:xfrm>
          <a:prstGeom prst="straightConnector1">
            <a:avLst/>
          </a:prstGeom>
          <a:noFill/>
          <a:ln w="28575" cap="flat" cmpd="sng" algn="ctr">
            <a:solidFill>
              <a:schemeClr val="bg2">
                <a:lumMod val="75000"/>
              </a:schemeClr>
            </a:solidFill>
            <a:prstDash val="solid"/>
            <a:round/>
            <a:headEnd type="none" w="med" len="med"/>
            <a:tailEnd type="arrow"/>
          </a:ln>
          <a:effectLst/>
        </p:spPr>
      </p:cxnSp>
      <p:pic>
        <p:nvPicPr>
          <p:cNvPr id="50178" name="Picture 2"/>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l="4261" r="2320"/>
          <a:stretch/>
        </p:blipFill>
        <p:spPr bwMode="auto">
          <a:xfrm>
            <a:off x="4095044" y="2529832"/>
            <a:ext cx="4705621" cy="296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矩形 12"/>
          <p:cNvSpPr/>
          <p:nvPr/>
        </p:nvSpPr>
        <p:spPr>
          <a:xfrm>
            <a:off x="4303028" y="1424215"/>
            <a:ext cx="4289652" cy="954107"/>
          </a:xfrm>
          <a:prstGeom prst="rect">
            <a:avLst/>
          </a:prstGeom>
          <a:noFill/>
        </p:spPr>
        <p:txBody>
          <a:bodyPr wrap="square" rtlCol="0">
            <a:spAutoFit/>
          </a:bodyPr>
          <a:lstStyle/>
          <a:p>
            <a:pPr algn="ctr"/>
            <a:r>
              <a:rPr lang="zh-CN" altLang="en-US" sz="2800" dirty="0" smtClean="0">
                <a:solidFill>
                  <a:prstClr val="white"/>
                </a:solidFill>
                <a:latin typeface="楷体" panose="02010609060101010101" pitchFamily="49" charset="-122"/>
                <a:ea typeface="楷体" panose="02010609060101010101" pitchFamily="49" charset="-122"/>
              </a:rPr>
              <a:t>英国和瑞典急性心梗</a:t>
            </a:r>
            <a:r>
              <a:rPr lang="en-US" altLang="zh-CN" sz="2800" dirty="0" smtClean="0">
                <a:solidFill>
                  <a:prstClr val="white"/>
                </a:solidFill>
                <a:latin typeface="楷体" panose="02010609060101010101" pitchFamily="49" charset="-122"/>
                <a:ea typeface="楷体" panose="02010609060101010101" pitchFamily="49" charset="-122"/>
              </a:rPr>
              <a:t>30</a:t>
            </a:r>
            <a:r>
              <a:rPr lang="zh-CN" altLang="en-US" sz="2800" dirty="0" smtClean="0">
                <a:solidFill>
                  <a:prstClr val="white"/>
                </a:solidFill>
                <a:latin typeface="楷体" panose="02010609060101010101" pitchFamily="49" charset="-122"/>
                <a:ea typeface="楷体" panose="02010609060101010101" pitchFamily="49" charset="-122"/>
              </a:rPr>
              <a:t>天死亡率比较</a:t>
            </a:r>
            <a:r>
              <a:rPr lang="en-US" altLang="zh-CN" sz="2800" dirty="0" smtClean="0">
                <a:solidFill>
                  <a:prstClr val="white"/>
                </a:solidFill>
                <a:latin typeface="楷体" panose="02010609060101010101" pitchFamily="49" charset="-122"/>
                <a:ea typeface="楷体" panose="02010609060101010101" pitchFamily="49" charset="-122"/>
              </a:rPr>
              <a:t>(2004-2010)</a:t>
            </a:r>
            <a:endParaRPr lang="zh-CN" altLang="en-US" sz="2800" dirty="0">
              <a:solidFill>
                <a:prstClr val="white"/>
              </a:solidFill>
              <a:latin typeface="楷体" panose="02010609060101010101" pitchFamily="49" charset="-122"/>
              <a:ea typeface="楷体" panose="02010609060101010101" pitchFamily="49" charset="-122"/>
            </a:endParaRPr>
          </a:p>
        </p:txBody>
      </p:sp>
      <p:sp>
        <p:nvSpPr>
          <p:cNvPr id="2" name="TextBox 1"/>
          <p:cNvSpPr txBox="1"/>
          <p:nvPr/>
        </p:nvSpPr>
        <p:spPr>
          <a:xfrm>
            <a:off x="4053723" y="5589240"/>
            <a:ext cx="4887877" cy="461665"/>
          </a:xfrm>
          <a:prstGeom prst="rect">
            <a:avLst/>
          </a:prstGeom>
          <a:noFill/>
        </p:spPr>
        <p:txBody>
          <a:bodyPr wrap="none" rtlCol="0">
            <a:spAutoFit/>
          </a:bodyPr>
          <a:lstStyle/>
          <a:p>
            <a:r>
              <a:rPr lang="en-US" altLang="zh-CN" dirty="0">
                <a:solidFill>
                  <a:prstClr val="white"/>
                </a:solidFill>
                <a:latin typeface="Arial"/>
                <a:ea typeface="楷体" panose="02010609060101010101" pitchFamily="49" charset="-122"/>
                <a:cs typeface="ヒラギノ角ゴ Pro W3"/>
              </a:rPr>
              <a:t>30</a:t>
            </a:r>
            <a:r>
              <a:rPr lang="zh-CN" altLang="en-US" dirty="0">
                <a:solidFill>
                  <a:prstClr val="white"/>
                </a:solidFill>
                <a:latin typeface="Arial"/>
                <a:ea typeface="楷体" panose="02010609060101010101" pitchFamily="49" charset="-122"/>
                <a:cs typeface="ヒラギノ角ゴ Pro W3"/>
              </a:rPr>
              <a:t>天死亡率瑞典</a:t>
            </a:r>
            <a:r>
              <a:rPr lang="en-US" altLang="zh-CN" dirty="0">
                <a:solidFill>
                  <a:prstClr val="white"/>
                </a:solidFill>
                <a:latin typeface="Arial"/>
                <a:ea typeface="楷体" panose="02010609060101010101" pitchFamily="49" charset="-122"/>
                <a:cs typeface="ヒラギノ角ゴ Pro W3"/>
              </a:rPr>
              <a:t>7.6%</a:t>
            </a:r>
            <a:r>
              <a:rPr lang="zh-CN" altLang="en-US" dirty="0">
                <a:solidFill>
                  <a:prstClr val="white"/>
                </a:solidFill>
                <a:latin typeface="Arial"/>
                <a:ea typeface="楷体" panose="02010609060101010101" pitchFamily="49" charset="-122"/>
                <a:cs typeface="ヒラギノ角ゴ Pro W3"/>
              </a:rPr>
              <a:t>，英国</a:t>
            </a:r>
            <a:r>
              <a:rPr lang="en-US" altLang="zh-CN" dirty="0">
                <a:solidFill>
                  <a:prstClr val="white"/>
                </a:solidFill>
                <a:latin typeface="Arial"/>
                <a:ea typeface="楷体" panose="02010609060101010101" pitchFamily="49" charset="-122"/>
                <a:cs typeface="ヒラギノ角ゴ Pro W3"/>
              </a:rPr>
              <a:t>10.5%</a:t>
            </a:r>
            <a:endParaRPr lang="zh-CN" altLang="en-US" dirty="0">
              <a:solidFill>
                <a:prstClr val="white"/>
              </a:solidFill>
              <a:latin typeface="Arial"/>
              <a:ea typeface="楷体" panose="02010609060101010101" pitchFamily="49" charset="-122"/>
              <a:cs typeface="ヒラギノ角ゴ Pro W3"/>
            </a:endParaRPr>
          </a:p>
        </p:txBody>
      </p:sp>
    </p:spTree>
    <p:extLst>
      <p:ext uri="{BB962C8B-B14F-4D97-AF65-F5344CB8AC3E}">
        <p14:creationId xmlns:p14="http://schemas.microsoft.com/office/powerpoint/2010/main" val="31771805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868144" y="6309320"/>
            <a:ext cx="3209532" cy="461665"/>
          </a:xfrm>
          <a:prstGeom prst="rect">
            <a:avLst/>
          </a:prstGeom>
          <a:noFill/>
          <a:ln>
            <a:noFill/>
          </a:ln>
        </p:spPr>
        <p:txBody>
          <a:bodyPr wrap="none">
            <a:spAutoFit/>
          </a:bodyPr>
          <a:lstStyle/>
          <a:p>
            <a:pPr algn="r" eaLnBrk="0" hangingPunct="0"/>
            <a:r>
              <a:rPr lang="fr-FR" altLang="zh-CN" i="1" dirty="0">
                <a:solidFill>
                  <a:srgbClr val="FFFFFF"/>
                </a:solidFill>
                <a:latin typeface="Times New Roman" pitchFamily="18" charset="0"/>
                <a:ea typeface="黑体" pitchFamily="49" charset="-122"/>
                <a:cs typeface="Times New Roman" pitchFamily="18" charset="0"/>
              </a:rPr>
              <a:t>Lancet. </a:t>
            </a:r>
            <a:r>
              <a:rPr lang="fr-FR" altLang="zh-CN" i="1" dirty="0" smtClean="0">
                <a:solidFill>
                  <a:srgbClr val="FFFFFF"/>
                </a:solidFill>
                <a:latin typeface="Times New Roman" pitchFamily="18" charset="0"/>
                <a:ea typeface="黑体" pitchFamily="49" charset="-122"/>
                <a:cs typeface="Times New Roman" pitchFamily="18" charset="0"/>
              </a:rPr>
              <a:t>2014;383:1305</a:t>
            </a:r>
            <a:endParaRPr lang="zh-CN" altLang="en-US" i="1" dirty="0">
              <a:solidFill>
                <a:srgbClr val="FFFFFF"/>
              </a:solidFill>
              <a:latin typeface="Times New Roman" pitchFamily="18" charset="0"/>
              <a:ea typeface="黑体" pitchFamily="49" charset="-122"/>
              <a:cs typeface="Times New Roman" pitchFamily="18" charset="0"/>
            </a:endParaRPr>
          </a:p>
        </p:txBody>
      </p:sp>
      <p:pic>
        <p:nvPicPr>
          <p:cNvPr id="17410"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5000" contrast="-5000"/>
                    </a14:imgEffect>
                  </a14:imgLayer>
                </a14:imgProps>
              </a:ext>
              <a:ext uri="{28A0092B-C50C-407E-A947-70E740481C1C}">
                <a14:useLocalDpi xmlns:a14="http://schemas.microsoft.com/office/drawing/2010/main" val="0"/>
              </a:ext>
            </a:extLst>
          </a:blip>
          <a:srcRect/>
          <a:stretch>
            <a:fillRect/>
          </a:stretch>
        </p:blipFill>
        <p:spPr bwMode="auto">
          <a:xfrm>
            <a:off x="566178" y="1105580"/>
            <a:ext cx="7629030" cy="4274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标题 1"/>
          <p:cNvSpPr txBox="1">
            <a:spLocks/>
          </p:cNvSpPr>
          <p:nvPr/>
        </p:nvSpPr>
        <p:spPr bwMode="auto">
          <a:xfrm>
            <a:off x="0" y="191180"/>
            <a:ext cx="9131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r>
              <a:rPr lang="zh-CN" altLang="en-US" sz="4000" dirty="0" smtClean="0">
                <a:solidFill>
                  <a:srgbClr val="FFFF99"/>
                </a:solidFill>
                <a:latin typeface="Calibri" pitchFamily="34" charset="0"/>
                <a:ea typeface="黑体" pitchFamily="49" charset="-122"/>
              </a:rPr>
              <a:t>大数据平台支持临床实效研究</a:t>
            </a:r>
            <a:endParaRPr lang="zh-CN" altLang="en-US" sz="4000" dirty="0">
              <a:solidFill>
                <a:srgbClr val="FFFF99"/>
              </a:solidFill>
              <a:latin typeface="Calibri" pitchFamily="34" charset="0"/>
              <a:ea typeface="黑体" pitchFamily="49" charset="-122"/>
            </a:endParaRPr>
          </a:p>
        </p:txBody>
      </p:sp>
      <p:sp>
        <p:nvSpPr>
          <p:cNvPr id="6" name="矩形 5"/>
          <p:cNvSpPr/>
          <p:nvPr/>
        </p:nvSpPr>
        <p:spPr>
          <a:xfrm>
            <a:off x="397238" y="5499229"/>
            <a:ext cx="8360330" cy="954107"/>
          </a:xfrm>
          <a:prstGeom prst="rect">
            <a:avLst/>
          </a:prstGeom>
          <a:noFill/>
        </p:spPr>
        <p:txBody>
          <a:bodyPr wrap="square" rtlCol="0">
            <a:spAutoFit/>
          </a:bodyPr>
          <a:lstStyle/>
          <a:p>
            <a:r>
              <a:rPr lang="zh-CN" altLang="en-US" sz="2800" dirty="0" smtClean="0">
                <a:solidFill>
                  <a:prstClr val="white"/>
                </a:solidFill>
                <a:latin typeface="楷体" panose="02010609060101010101" pitchFamily="49" charset="-122"/>
                <a:ea typeface="楷体" panose="02010609060101010101" pitchFamily="49" charset="-122"/>
              </a:rPr>
              <a:t>瑞典急诊</a:t>
            </a:r>
            <a:r>
              <a:rPr lang="en-US" altLang="zh-CN" sz="2800" dirty="0" smtClean="0">
                <a:solidFill>
                  <a:prstClr val="white"/>
                </a:solidFill>
                <a:latin typeface="楷体" panose="02010609060101010101" pitchFamily="49" charset="-122"/>
                <a:ea typeface="楷体" panose="02010609060101010101" pitchFamily="49" charset="-122"/>
              </a:rPr>
              <a:t>PCI</a:t>
            </a:r>
            <a:r>
              <a:rPr lang="zh-CN" altLang="en-US" sz="2800" dirty="0" smtClean="0">
                <a:solidFill>
                  <a:prstClr val="white"/>
                </a:solidFill>
                <a:latin typeface="楷体" panose="02010609060101010101" pitchFamily="49" charset="-122"/>
                <a:ea typeface="楷体" panose="02010609060101010101" pitchFamily="49" charset="-122"/>
              </a:rPr>
              <a:t>和</a:t>
            </a:r>
            <a:r>
              <a:rPr lang="el-GR" altLang="zh-CN" sz="2800" dirty="0" smtClean="0">
                <a:solidFill>
                  <a:prstClr val="white"/>
                </a:solidFill>
                <a:latin typeface="Arial Black"/>
                <a:ea typeface="楷体" panose="02010609060101010101" pitchFamily="49" charset="-122"/>
              </a:rPr>
              <a:t>β</a:t>
            </a:r>
            <a:r>
              <a:rPr lang="zh-CN" altLang="en-US" sz="2800" dirty="0" smtClean="0">
                <a:solidFill>
                  <a:prstClr val="white"/>
                </a:solidFill>
                <a:latin typeface="Arial Black"/>
                <a:ea typeface="楷体" panose="02010609060101010101" pitchFamily="49" charset="-122"/>
              </a:rPr>
              <a:t>受体阻滞剂</a:t>
            </a:r>
            <a:r>
              <a:rPr lang="zh-CN" altLang="en-US" sz="2800" dirty="0" smtClean="0">
                <a:solidFill>
                  <a:prstClr val="white"/>
                </a:solidFill>
                <a:latin typeface="楷体" panose="02010609060101010101" pitchFamily="49" charset="-122"/>
                <a:ea typeface="楷体" panose="02010609060101010101" pitchFamily="49" charset="-122"/>
              </a:rPr>
              <a:t>应用率显著高于英国</a:t>
            </a:r>
            <a:endParaRPr lang="en-US" altLang="zh-CN" sz="2800" dirty="0" smtClean="0">
              <a:solidFill>
                <a:prstClr val="white"/>
              </a:solidFill>
              <a:latin typeface="楷体" panose="02010609060101010101" pitchFamily="49" charset="-122"/>
              <a:ea typeface="楷体" panose="02010609060101010101" pitchFamily="49" charset="-122"/>
            </a:endParaRPr>
          </a:p>
          <a:p>
            <a:r>
              <a:rPr lang="zh-CN" altLang="en-US" sz="2800" dirty="0" smtClean="0">
                <a:solidFill>
                  <a:prstClr val="white"/>
                </a:solidFill>
                <a:latin typeface="楷体" panose="02010609060101010101" pitchFamily="49" charset="-122"/>
                <a:ea typeface="楷体" panose="02010609060101010101" pitchFamily="49" charset="-122"/>
              </a:rPr>
              <a:t>可能是瑞典心肌梗死后死亡率低的原因</a:t>
            </a:r>
            <a:endParaRPr lang="zh-CN" altLang="en-US" sz="2800" dirty="0">
              <a:solidFill>
                <a:prstClr val="white"/>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907918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078327" y="1051990"/>
            <a:ext cx="6662026" cy="4249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6101911" y="6423719"/>
            <a:ext cx="2866489" cy="430887"/>
          </a:xfrm>
          <a:prstGeom prst="rect">
            <a:avLst/>
          </a:prstGeom>
          <a:noFill/>
          <a:ln>
            <a:noFill/>
          </a:ln>
        </p:spPr>
        <p:txBody>
          <a:bodyPr wrap="none">
            <a:spAutoFit/>
          </a:bodyPr>
          <a:lstStyle/>
          <a:p>
            <a:pPr algn="r" eaLnBrk="0" fontAlgn="base" hangingPunct="0">
              <a:spcBef>
                <a:spcPct val="0"/>
              </a:spcBef>
              <a:spcAft>
                <a:spcPct val="0"/>
              </a:spcAft>
            </a:pPr>
            <a:r>
              <a:rPr lang="en-US" altLang="zh-CN" sz="2200" b="1" i="1" dirty="0">
                <a:solidFill>
                  <a:prstClr val="white"/>
                </a:solidFill>
                <a:latin typeface="Times New Roman" pitchFamily="18" charset="0"/>
                <a:ea typeface="宋体" pitchFamily="2" charset="-122"/>
                <a:cs typeface="Times New Roman" pitchFamily="18" charset="0"/>
              </a:rPr>
              <a:t>Lancet. </a:t>
            </a:r>
            <a:r>
              <a:rPr lang="en-US" altLang="zh-CN" sz="2200" b="1" i="1" dirty="0" smtClean="0">
                <a:solidFill>
                  <a:prstClr val="white"/>
                </a:solidFill>
                <a:latin typeface="Times New Roman" pitchFamily="18" charset="0"/>
                <a:ea typeface="宋体" pitchFamily="2" charset="-122"/>
                <a:cs typeface="Times New Roman" pitchFamily="18" charset="0"/>
              </a:rPr>
              <a:t>2014;383:1899</a:t>
            </a:r>
            <a:endParaRPr lang="zh-CN" altLang="en-US" sz="2200" b="1" i="1" dirty="0">
              <a:solidFill>
                <a:prstClr val="white"/>
              </a:solidFill>
              <a:latin typeface="Times New Roman" pitchFamily="18" charset="0"/>
              <a:ea typeface="宋体" pitchFamily="2" charset="-122"/>
              <a:cs typeface="Times New Roman" pitchFamily="18" charset="0"/>
            </a:endParaRPr>
          </a:p>
        </p:txBody>
      </p:sp>
      <p:sp>
        <p:nvSpPr>
          <p:cNvPr id="6" name="TextBox 8"/>
          <p:cNvSpPr txBox="1">
            <a:spLocks noChangeArrowheads="1"/>
          </p:cNvSpPr>
          <p:nvPr/>
        </p:nvSpPr>
        <p:spPr bwMode="auto">
          <a:xfrm>
            <a:off x="251521" y="5248071"/>
            <a:ext cx="8640960" cy="1369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marL="342900" indent="-342900" eaLnBrk="1" fontAlgn="base" hangingPunct="1">
              <a:spcBef>
                <a:spcPts val="600"/>
              </a:spcBef>
              <a:spcAft>
                <a:spcPct val="0"/>
              </a:spcAft>
              <a:buFontTx/>
              <a:buBlip>
                <a:blip r:embed="rId4"/>
              </a:buBlip>
            </a:pPr>
            <a:r>
              <a:rPr kumimoji="1" lang="zh-CN" altLang="en-US" sz="2600" dirty="0" smtClean="0">
                <a:solidFill>
                  <a:prstClr val="white"/>
                </a:solidFill>
                <a:ea typeface="楷体" pitchFamily="49" charset="-122"/>
              </a:rPr>
              <a:t>英国</a:t>
            </a:r>
            <a:r>
              <a:rPr kumimoji="1" lang="en-US" altLang="zh-CN" sz="2600" dirty="0" smtClean="0">
                <a:solidFill>
                  <a:prstClr val="white"/>
                </a:solidFill>
                <a:ea typeface="楷体" pitchFamily="49" charset="-122"/>
              </a:rPr>
              <a:t>CPRD</a:t>
            </a:r>
            <a:r>
              <a:rPr kumimoji="1" lang="zh-CN" altLang="en-US" sz="2600" dirty="0" smtClean="0">
                <a:solidFill>
                  <a:prstClr val="white"/>
                </a:solidFill>
                <a:ea typeface="楷体" pitchFamily="49" charset="-122"/>
              </a:rPr>
              <a:t>、心肌梗死数据库、住院数据库、死因数据库四大数据库整合，</a:t>
            </a:r>
            <a:r>
              <a:rPr kumimoji="1" lang="en-US" altLang="zh-CN" sz="2600" dirty="0" smtClean="0">
                <a:solidFill>
                  <a:prstClr val="white"/>
                </a:solidFill>
                <a:ea typeface="楷体" pitchFamily="49" charset="-122"/>
              </a:rPr>
              <a:t>125</a:t>
            </a:r>
            <a:r>
              <a:rPr kumimoji="1" lang="zh-CN" altLang="en-US" sz="2600" dirty="0" smtClean="0">
                <a:solidFill>
                  <a:prstClr val="white"/>
                </a:solidFill>
                <a:ea typeface="楷体" pitchFamily="49" charset="-122"/>
              </a:rPr>
              <a:t>万患者</a:t>
            </a:r>
            <a:endParaRPr kumimoji="1" lang="en-US" altLang="zh-CN" sz="2600" dirty="0" smtClean="0">
              <a:solidFill>
                <a:prstClr val="white"/>
              </a:solidFill>
              <a:ea typeface="楷体" pitchFamily="49" charset="-122"/>
            </a:endParaRPr>
          </a:p>
          <a:p>
            <a:pPr marL="342900" indent="-342900" eaLnBrk="1" fontAlgn="base" hangingPunct="1">
              <a:spcBef>
                <a:spcPts val="600"/>
              </a:spcBef>
              <a:spcAft>
                <a:spcPct val="0"/>
              </a:spcAft>
              <a:buFontTx/>
              <a:buBlip>
                <a:blip r:embed="rId4"/>
              </a:buBlip>
            </a:pPr>
            <a:r>
              <a:rPr kumimoji="1" lang="zh-CN" altLang="en-US" sz="2600" dirty="0">
                <a:solidFill>
                  <a:prstClr val="white"/>
                </a:solidFill>
                <a:ea typeface="楷体" pitchFamily="49" charset="-122"/>
              </a:rPr>
              <a:t>高血压对不同疾病影响差异大</a:t>
            </a:r>
            <a:r>
              <a:rPr kumimoji="1" lang="zh-CN" altLang="en-US" sz="2600" dirty="0" smtClean="0">
                <a:solidFill>
                  <a:prstClr val="white"/>
                </a:solidFill>
                <a:ea typeface="楷体" pitchFamily="49" charset="-122"/>
              </a:rPr>
              <a:t>，降压无</a:t>
            </a:r>
            <a:r>
              <a:rPr kumimoji="1" lang="zh-CN" altLang="en-US" sz="2600" dirty="0">
                <a:solidFill>
                  <a:prstClr val="white"/>
                </a:solidFill>
                <a:ea typeface="楷体" pitchFamily="49" charset="-122"/>
              </a:rPr>
              <a:t>“</a:t>
            </a:r>
            <a:r>
              <a:rPr kumimoji="1" lang="en-US" altLang="zh-CN" sz="2600" dirty="0">
                <a:solidFill>
                  <a:prstClr val="white"/>
                </a:solidFill>
                <a:ea typeface="楷体" pitchFamily="49" charset="-122"/>
              </a:rPr>
              <a:t>J</a:t>
            </a:r>
            <a:r>
              <a:rPr kumimoji="1" lang="zh-CN" altLang="en-US" sz="2600" dirty="0">
                <a:solidFill>
                  <a:prstClr val="white"/>
                </a:solidFill>
                <a:ea typeface="楷体" pitchFamily="49" charset="-122"/>
              </a:rPr>
              <a:t>型曲线</a:t>
            </a:r>
            <a:r>
              <a:rPr kumimoji="1" lang="zh-CN" altLang="en-US" sz="2600" dirty="0" smtClean="0">
                <a:solidFill>
                  <a:prstClr val="white"/>
                </a:solidFill>
                <a:ea typeface="楷体" pitchFamily="49" charset="-122"/>
              </a:rPr>
              <a:t>”</a:t>
            </a:r>
            <a:endParaRPr kumimoji="1" lang="zh-CN" altLang="en-US" sz="2600" dirty="0">
              <a:solidFill>
                <a:prstClr val="white"/>
              </a:solidFill>
              <a:ea typeface="楷体" pitchFamily="49" charset="-122"/>
            </a:endParaRPr>
          </a:p>
        </p:txBody>
      </p:sp>
      <p:sp>
        <p:nvSpPr>
          <p:cNvPr id="7" name="标题 1"/>
          <p:cNvSpPr txBox="1">
            <a:spLocks/>
          </p:cNvSpPr>
          <p:nvPr/>
        </p:nvSpPr>
        <p:spPr bwMode="auto">
          <a:xfrm>
            <a:off x="251520" y="116632"/>
            <a:ext cx="871688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r>
              <a:rPr lang="zh-CN" altLang="en-US" sz="4000" dirty="0" smtClean="0">
                <a:solidFill>
                  <a:srgbClr val="FFFF99"/>
                </a:solidFill>
                <a:latin typeface="Calibri" pitchFamily="34" charset="0"/>
                <a:ea typeface="黑体" pitchFamily="49" charset="-122"/>
              </a:rPr>
              <a:t>大数据平台</a:t>
            </a:r>
            <a:r>
              <a:rPr lang="zh-CN" altLang="en-US" sz="4000" dirty="0">
                <a:solidFill>
                  <a:srgbClr val="FFFF99"/>
                </a:solidFill>
                <a:latin typeface="Calibri" pitchFamily="34" charset="0"/>
                <a:ea typeface="黑体" pitchFamily="49" charset="-122"/>
              </a:rPr>
              <a:t>支持</a:t>
            </a:r>
            <a:r>
              <a:rPr lang="zh-CN" altLang="en-US" sz="4000" dirty="0" smtClean="0">
                <a:solidFill>
                  <a:srgbClr val="FFFF99"/>
                </a:solidFill>
                <a:latin typeface="Calibri" pitchFamily="34" charset="0"/>
                <a:ea typeface="黑体" pitchFamily="49" charset="-122"/>
              </a:rPr>
              <a:t>临床实效研究</a:t>
            </a:r>
            <a:endParaRPr lang="zh-CN" altLang="en-US" sz="4000" dirty="0">
              <a:solidFill>
                <a:srgbClr val="FFFF99"/>
              </a:solidFill>
              <a:latin typeface="Calibri" pitchFamily="34" charset="0"/>
              <a:ea typeface="黑体" pitchFamily="49" charset="-122"/>
            </a:endParaRPr>
          </a:p>
        </p:txBody>
      </p:sp>
    </p:spTree>
    <p:extLst>
      <p:ext uri="{BB962C8B-B14F-4D97-AF65-F5344CB8AC3E}">
        <p14:creationId xmlns:p14="http://schemas.microsoft.com/office/powerpoint/2010/main" val="2658155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021771" y="6327409"/>
            <a:ext cx="2887778" cy="413959"/>
          </a:xfrm>
          <a:prstGeom prst="rect">
            <a:avLst/>
          </a:prstGeom>
          <a:noFill/>
          <a:ln>
            <a:noFill/>
          </a:ln>
        </p:spPr>
        <p:txBody>
          <a:bodyPr wrap="none">
            <a:spAutoFit/>
          </a:bodyPr>
          <a:lstStyle/>
          <a:p>
            <a:pPr eaLnBrk="0" fontAlgn="base" hangingPunct="0">
              <a:lnSpc>
                <a:spcPct val="95000"/>
              </a:lnSpc>
              <a:spcBef>
                <a:spcPct val="0"/>
              </a:spcBef>
              <a:spcAft>
                <a:spcPct val="0"/>
              </a:spcAft>
              <a:buClr>
                <a:srgbClr val="4E67C8"/>
              </a:buClr>
              <a:buSzPct val="100000"/>
              <a:buFont typeface="Wingdings" pitchFamily="2" charset="2"/>
              <a:buNone/>
            </a:pPr>
            <a:r>
              <a:rPr lang="en-US" altLang="zh-CN" sz="2200" b="1" i="1" dirty="0" err="1">
                <a:solidFill>
                  <a:srgbClr val="FFFFFF"/>
                </a:solidFill>
                <a:latin typeface="Times New Roman" panose="02020603050405020304" pitchFamily="18" charset="0"/>
                <a:ea typeface="宋体" pitchFamily="2" charset="-122"/>
                <a:cs typeface="Times New Roman" panose="02020603050405020304" pitchFamily="18" charset="0"/>
              </a:rPr>
              <a:t>JAMA</a:t>
            </a:r>
            <a:r>
              <a:rPr lang="en-US" altLang="zh-CN" sz="2200" b="1" i="1" dirty="0">
                <a:solidFill>
                  <a:srgbClr val="FFFFFF"/>
                </a:solidFill>
                <a:latin typeface="Times New Roman" panose="02020603050405020304" pitchFamily="18" charset="0"/>
                <a:ea typeface="宋体" pitchFamily="2" charset="-122"/>
                <a:cs typeface="Times New Roman" panose="02020603050405020304" pitchFamily="18" charset="0"/>
              </a:rPr>
              <a:t>. </a:t>
            </a:r>
            <a:r>
              <a:rPr lang="en-US" altLang="zh-CN" sz="2200" b="1" i="1" dirty="0" smtClean="0">
                <a:solidFill>
                  <a:srgbClr val="FFFFFF"/>
                </a:solidFill>
                <a:latin typeface="Times New Roman" panose="02020603050405020304" pitchFamily="18" charset="0"/>
                <a:ea typeface="宋体" pitchFamily="2" charset="-122"/>
                <a:cs typeface="Times New Roman" panose="02020603050405020304" pitchFamily="18" charset="0"/>
              </a:rPr>
              <a:t>2014;311:2288</a:t>
            </a:r>
            <a:endParaRPr lang="zh-CN" altLang="en-US" sz="2200" b="1" i="1" dirty="0">
              <a:solidFill>
                <a:srgbClr val="FFFFFF"/>
              </a:solidFill>
              <a:latin typeface="Times New Roman" panose="02020603050405020304" pitchFamily="18" charset="0"/>
              <a:ea typeface="宋体" pitchFamily="2" charset="-122"/>
              <a:cs typeface="Times New Roman" panose="02020603050405020304" pitchFamily="18" charset="0"/>
            </a:endParaRPr>
          </a:p>
        </p:txBody>
      </p:sp>
      <p:sp>
        <p:nvSpPr>
          <p:cNvPr id="4" name="TextBox 3"/>
          <p:cNvSpPr txBox="1">
            <a:spLocks noChangeArrowheads="1"/>
          </p:cNvSpPr>
          <p:nvPr/>
        </p:nvSpPr>
        <p:spPr bwMode="auto">
          <a:xfrm>
            <a:off x="151490" y="5013176"/>
            <a:ext cx="8890140" cy="160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marL="342900" indent="-342900" eaLnBrk="1" fontAlgn="base" hangingPunct="1">
              <a:spcBef>
                <a:spcPts val="300"/>
              </a:spcBef>
              <a:spcAft>
                <a:spcPct val="0"/>
              </a:spcAft>
              <a:buFontTx/>
              <a:buBlip>
                <a:blip r:embed="rId3"/>
              </a:buBlip>
            </a:pPr>
            <a:r>
              <a:rPr lang="en-US" altLang="zh-CN" sz="2400" dirty="0" smtClean="0">
                <a:solidFill>
                  <a:schemeClr val="bg1"/>
                </a:solidFill>
              </a:rPr>
              <a:t>2436</a:t>
            </a:r>
            <a:r>
              <a:rPr lang="zh-CN" altLang="en-US" sz="2400" dirty="0" smtClean="0">
                <a:solidFill>
                  <a:schemeClr val="bg1"/>
                </a:solidFill>
              </a:rPr>
              <a:t>例</a:t>
            </a:r>
            <a:r>
              <a:rPr lang="zh-CN" altLang="en-US" sz="2400" b="1" dirty="0" smtClean="0">
                <a:solidFill>
                  <a:srgbClr val="FFFFFF"/>
                </a:solidFill>
                <a:ea typeface="楷体" pitchFamily="49" charset="-122"/>
              </a:rPr>
              <a:t>二</a:t>
            </a:r>
            <a:r>
              <a:rPr lang="zh-CN" altLang="en-US" sz="2400" b="1" dirty="0">
                <a:solidFill>
                  <a:srgbClr val="FFFFFF"/>
                </a:solidFill>
                <a:ea typeface="楷体" pitchFamily="49" charset="-122"/>
              </a:rPr>
              <a:t>甲双胍联合</a:t>
            </a:r>
            <a:r>
              <a:rPr lang="zh-CN" altLang="en-US" sz="2400" b="1" dirty="0" smtClean="0">
                <a:solidFill>
                  <a:srgbClr val="FFFFFF"/>
                </a:solidFill>
                <a:ea typeface="楷体" pitchFamily="49" charset="-122"/>
              </a:rPr>
              <a:t>胰岛素</a:t>
            </a:r>
            <a:r>
              <a:rPr lang="en-US" altLang="zh-CN" sz="2400" b="1" dirty="0" smtClean="0">
                <a:solidFill>
                  <a:srgbClr val="FFFFFF"/>
                </a:solidFill>
                <a:ea typeface="楷体" pitchFamily="49" charset="-122"/>
              </a:rPr>
              <a:t>vs</a:t>
            </a:r>
            <a:r>
              <a:rPr lang="en-US" altLang="zh-CN" sz="2400" dirty="0">
                <a:solidFill>
                  <a:schemeClr val="bg1"/>
                </a:solidFill>
              </a:rPr>
              <a:t> </a:t>
            </a:r>
            <a:r>
              <a:rPr lang="en-US" altLang="zh-CN" sz="2400" dirty="0" smtClean="0">
                <a:solidFill>
                  <a:schemeClr val="bg1"/>
                </a:solidFill>
              </a:rPr>
              <a:t>12180</a:t>
            </a:r>
            <a:r>
              <a:rPr lang="zh-CN" altLang="en-US" sz="2400" dirty="0" smtClean="0">
                <a:solidFill>
                  <a:schemeClr val="bg1"/>
                </a:solidFill>
              </a:rPr>
              <a:t>例</a:t>
            </a:r>
            <a:r>
              <a:rPr lang="zh-CN" altLang="en-US" sz="2400" b="1" dirty="0" smtClean="0">
                <a:solidFill>
                  <a:srgbClr val="FFFFFF"/>
                </a:solidFill>
                <a:ea typeface="楷体" pitchFamily="49" charset="-122"/>
              </a:rPr>
              <a:t>二</a:t>
            </a:r>
            <a:r>
              <a:rPr lang="zh-CN" altLang="en-US" sz="2400" b="1" dirty="0">
                <a:solidFill>
                  <a:srgbClr val="FFFFFF"/>
                </a:solidFill>
                <a:ea typeface="楷体" pitchFamily="49" charset="-122"/>
              </a:rPr>
              <a:t>甲双胍</a:t>
            </a:r>
            <a:r>
              <a:rPr lang="zh-CN" altLang="en-US" sz="2400" b="1" dirty="0" smtClean="0">
                <a:solidFill>
                  <a:srgbClr val="FFFFFF"/>
                </a:solidFill>
                <a:ea typeface="楷体" pitchFamily="49" charset="-122"/>
              </a:rPr>
              <a:t>联合</a:t>
            </a:r>
            <a:r>
              <a:rPr lang="zh-CN" altLang="en-US" sz="2400" b="1" dirty="0">
                <a:solidFill>
                  <a:srgbClr val="FFFFFF"/>
                </a:solidFill>
                <a:ea typeface="楷体" pitchFamily="49" charset="-122"/>
              </a:rPr>
              <a:t>磺脲</a:t>
            </a:r>
            <a:r>
              <a:rPr lang="zh-CN" altLang="en-US" sz="2400" b="1" dirty="0" smtClean="0">
                <a:solidFill>
                  <a:srgbClr val="FFFFFF"/>
                </a:solidFill>
                <a:ea typeface="楷体" pitchFamily="49" charset="-122"/>
              </a:rPr>
              <a:t>类</a:t>
            </a:r>
            <a:endParaRPr lang="en-US" altLang="zh-CN" sz="2400" b="1" dirty="0" smtClean="0">
              <a:solidFill>
                <a:srgbClr val="FFFFFF"/>
              </a:solidFill>
              <a:ea typeface="楷体" pitchFamily="49" charset="-122"/>
            </a:endParaRPr>
          </a:p>
          <a:p>
            <a:pPr marL="342900" indent="-342900" eaLnBrk="1" fontAlgn="base" hangingPunct="1">
              <a:spcBef>
                <a:spcPts val="300"/>
              </a:spcBef>
              <a:spcAft>
                <a:spcPct val="0"/>
              </a:spcAft>
              <a:buFontTx/>
              <a:buBlip>
                <a:blip r:embed="rId3"/>
              </a:buBlip>
            </a:pPr>
            <a:r>
              <a:rPr lang="zh-CN" altLang="en-US" sz="2400" b="1" dirty="0" smtClean="0">
                <a:solidFill>
                  <a:srgbClr val="FFFFFF"/>
                </a:solidFill>
                <a:ea typeface="楷体" pitchFamily="49" charset="-122"/>
              </a:rPr>
              <a:t>二</a:t>
            </a:r>
            <a:r>
              <a:rPr lang="zh-CN" altLang="en-US" sz="2400" b="1" dirty="0">
                <a:solidFill>
                  <a:srgbClr val="FFFFFF"/>
                </a:solidFill>
                <a:ea typeface="楷体" pitchFamily="49" charset="-122"/>
              </a:rPr>
              <a:t>甲双</a:t>
            </a:r>
            <a:r>
              <a:rPr lang="zh-CN" altLang="en-US" sz="2400" b="1" dirty="0" smtClean="0">
                <a:solidFill>
                  <a:srgbClr val="FFFFFF"/>
                </a:solidFill>
                <a:ea typeface="楷体" pitchFamily="49" charset="-122"/>
              </a:rPr>
              <a:t>胍</a:t>
            </a:r>
            <a:r>
              <a:rPr lang="en-US" altLang="zh-CN" sz="2400" b="1" dirty="0" smtClean="0">
                <a:solidFill>
                  <a:srgbClr val="FFFFFF"/>
                </a:solidFill>
                <a:ea typeface="楷体" pitchFamily="49" charset="-122"/>
              </a:rPr>
              <a:t>+</a:t>
            </a:r>
            <a:r>
              <a:rPr lang="zh-CN" altLang="en-US" sz="2400" b="1" dirty="0" smtClean="0">
                <a:solidFill>
                  <a:srgbClr val="FFFFFF"/>
                </a:solidFill>
                <a:ea typeface="楷体" pitchFamily="49" charset="-122"/>
              </a:rPr>
              <a:t>胰岛素</a:t>
            </a:r>
            <a:r>
              <a:rPr lang="en-US" altLang="zh-CN" sz="2400" b="1" dirty="0" smtClean="0">
                <a:solidFill>
                  <a:srgbClr val="FFFFFF"/>
                </a:solidFill>
                <a:ea typeface="楷体" pitchFamily="49" charset="-122"/>
              </a:rPr>
              <a:t>vs +</a:t>
            </a:r>
            <a:r>
              <a:rPr lang="zh-CN" altLang="en-US" sz="2400" b="1" dirty="0" smtClean="0">
                <a:solidFill>
                  <a:srgbClr val="FFFFFF"/>
                </a:solidFill>
                <a:ea typeface="楷体" pitchFamily="49" charset="-122"/>
              </a:rPr>
              <a:t>磺</a:t>
            </a:r>
            <a:r>
              <a:rPr lang="zh-CN" altLang="en-US" sz="2400" b="1" dirty="0">
                <a:solidFill>
                  <a:srgbClr val="FFFFFF"/>
                </a:solidFill>
                <a:ea typeface="楷体" pitchFamily="49" charset="-122"/>
              </a:rPr>
              <a:t>脲</a:t>
            </a:r>
            <a:r>
              <a:rPr lang="zh-CN" altLang="en-US" sz="2400" b="1" dirty="0" smtClean="0">
                <a:solidFill>
                  <a:srgbClr val="FFFFFF"/>
                </a:solidFill>
                <a:ea typeface="楷体" pitchFamily="49" charset="-122"/>
              </a:rPr>
              <a:t>类全因死亡率（</a:t>
            </a:r>
            <a:r>
              <a:rPr lang="en-US" altLang="zh-CN" sz="2400" b="1" dirty="0" smtClean="0">
                <a:solidFill>
                  <a:srgbClr val="FFFFFF"/>
                </a:solidFill>
                <a:ea typeface="楷体" pitchFamily="49" charset="-122"/>
              </a:rPr>
              <a:t>33.7 </a:t>
            </a:r>
            <a:r>
              <a:rPr lang="en-US" altLang="zh-CN" sz="2400" b="1" dirty="0" err="1" smtClean="0">
                <a:solidFill>
                  <a:srgbClr val="FFFFFF"/>
                </a:solidFill>
                <a:ea typeface="楷体" pitchFamily="49" charset="-122"/>
              </a:rPr>
              <a:t>vs</a:t>
            </a:r>
            <a:r>
              <a:rPr lang="en-US" altLang="zh-CN" sz="2400" b="1" dirty="0" smtClean="0">
                <a:solidFill>
                  <a:srgbClr val="FFFFFF"/>
                </a:solidFill>
                <a:ea typeface="楷体" pitchFamily="49" charset="-122"/>
              </a:rPr>
              <a:t> 22.7/1000</a:t>
            </a:r>
            <a:r>
              <a:rPr lang="zh-CN" altLang="en-US" sz="2400" b="1" dirty="0" smtClean="0">
                <a:solidFill>
                  <a:srgbClr val="FFFFFF"/>
                </a:solidFill>
                <a:ea typeface="楷体" pitchFamily="49" charset="-122"/>
              </a:rPr>
              <a:t>人年，</a:t>
            </a:r>
            <a:r>
              <a:rPr lang="en-US" altLang="zh-CN" sz="2400" b="1" dirty="0" smtClean="0">
                <a:solidFill>
                  <a:srgbClr val="FFFFFF"/>
                </a:solidFill>
                <a:ea typeface="楷体" pitchFamily="49" charset="-122"/>
              </a:rPr>
              <a:t>HR=1.44</a:t>
            </a:r>
            <a:r>
              <a:rPr lang="zh-CN" altLang="en-US" sz="2400" b="1" dirty="0" smtClean="0">
                <a:solidFill>
                  <a:srgbClr val="FFFFFF"/>
                </a:solidFill>
                <a:ea typeface="楷体" pitchFamily="49" charset="-122"/>
              </a:rPr>
              <a:t>），</a:t>
            </a:r>
            <a:r>
              <a:rPr lang="en-US" altLang="zh-CN" sz="2400" b="1" dirty="0" smtClean="0">
                <a:solidFill>
                  <a:srgbClr val="FFFFFF"/>
                </a:solidFill>
                <a:ea typeface="楷体" pitchFamily="49" charset="-122"/>
              </a:rPr>
              <a:t>AMI+</a:t>
            </a:r>
            <a:r>
              <a:rPr lang="zh-CN" altLang="en-US" sz="2400" b="1" dirty="0" smtClean="0">
                <a:solidFill>
                  <a:srgbClr val="FFFFFF"/>
                </a:solidFill>
                <a:ea typeface="楷体" pitchFamily="49" charset="-122"/>
              </a:rPr>
              <a:t>脑卒中</a:t>
            </a:r>
            <a:r>
              <a:rPr lang="en-US" altLang="zh-CN" sz="2400" b="1" dirty="0" smtClean="0">
                <a:solidFill>
                  <a:srgbClr val="FFFFFF"/>
                </a:solidFill>
                <a:ea typeface="楷体" pitchFamily="49" charset="-122"/>
              </a:rPr>
              <a:t>+</a:t>
            </a:r>
            <a:r>
              <a:rPr lang="zh-CN" altLang="en-US" sz="2400" b="1" dirty="0" smtClean="0">
                <a:solidFill>
                  <a:srgbClr val="FFFFFF"/>
                </a:solidFill>
                <a:ea typeface="楷体" pitchFamily="49" charset="-122"/>
              </a:rPr>
              <a:t>心血管死亡</a:t>
            </a:r>
            <a:r>
              <a:rPr lang="zh-CN" altLang="en-US" sz="2400" b="1" dirty="0">
                <a:solidFill>
                  <a:srgbClr val="FFFFFF"/>
                </a:solidFill>
                <a:ea typeface="楷体" pitchFamily="49" charset="-122"/>
              </a:rPr>
              <a:t>（</a:t>
            </a:r>
            <a:r>
              <a:rPr lang="en-US" altLang="zh-CN" sz="2400" b="1" dirty="0">
                <a:solidFill>
                  <a:srgbClr val="FFFFFF"/>
                </a:solidFill>
                <a:ea typeface="楷体" pitchFamily="49" charset="-122"/>
              </a:rPr>
              <a:t> 22.8 vs </a:t>
            </a:r>
            <a:r>
              <a:rPr lang="en-US" altLang="zh-CN" sz="2400" b="1" dirty="0" smtClean="0">
                <a:solidFill>
                  <a:srgbClr val="FFFFFF"/>
                </a:solidFill>
                <a:ea typeface="楷体" pitchFamily="49" charset="-122"/>
              </a:rPr>
              <a:t>22.5/1000</a:t>
            </a:r>
            <a:r>
              <a:rPr lang="zh-CN" altLang="en-US" sz="2400" b="1" dirty="0" smtClean="0">
                <a:solidFill>
                  <a:srgbClr val="FFFFFF"/>
                </a:solidFill>
                <a:ea typeface="楷体" pitchFamily="49" charset="-122"/>
              </a:rPr>
              <a:t>）</a:t>
            </a:r>
            <a:endParaRPr lang="zh-TW" altLang="en-US" sz="2400" b="1" dirty="0">
              <a:solidFill>
                <a:srgbClr val="FFFFFF"/>
              </a:solidFill>
              <a:ea typeface="楷体" pitchFamily="49" charset="-122"/>
            </a:endParaRPr>
          </a:p>
        </p:txBody>
      </p:sp>
      <p:pic>
        <p:nvPicPr>
          <p:cNvPr id="419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163304"/>
            <a:ext cx="5596462" cy="3831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966832" y="2276872"/>
            <a:ext cx="2997656" cy="1277273"/>
          </a:xfrm>
          <a:prstGeom prst="rect">
            <a:avLst/>
          </a:prstGeom>
        </p:spPr>
        <p:txBody>
          <a:bodyPr wrap="square">
            <a:spAutoFit/>
          </a:bodyPr>
          <a:lstStyle/>
          <a:p>
            <a:pPr marL="342900" indent="-342900" fontAlgn="base">
              <a:spcBef>
                <a:spcPts val="600"/>
              </a:spcBef>
              <a:spcAft>
                <a:spcPct val="0"/>
              </a:spcAft>
              <a:buBlip>
                <a:blip r:embed="rId3"/>
              </a:buBlip>
            </a:pPr>
            <a:r>
              <a:rPr lang="zh-CN" altLang="en-US" sz="2400" b="1" dirty="0">
                <a:solidFill>
                  <a:srgbClr val="FFFFFF"/>
                </a:solidFill>
                <a:latin typeface="Arial" pitchFamily="34" charset="0"/>
                <a:ea typeface="楷体" pitchFamily="49" charset="-122"/>
              </a:rPr>
              <a:t>美国退伍军人、医保和死因数据库</a:t>
            </a:r>
            <a:endParaRPr lang="en-US" altLang="zh-CN" sz="2400" b="1" dirty="0">
              <a:solidFill>
                <a:srgbClr val="FFFFFF"/>
              </a:solidFill>
              <a:latin typeface="Arial" pitchFamily="34" charset="0"/>
              <a:ea typeface="楷体" pitchFamily="49" charset="-122"/>
            </a:endParaRPr>
          </a:p>
          <a:p>
            <a:pPr marL="342900" indent="-342900" fontAlgn="base">
              <a:spcBef>
                <a:spcPts val="600"/>
              </a:spcBef>
              <a:spcAft>
                <a:spcPct val="0"/>
              </a:spcAft>
              <a:buBlip>
                <a:blip r:embed="rId3"/>
              </a:buBlip>
            </a:pPr>
            <a:r>
              <a:rPr lang="en-US" altLang="zh-CN" sz="2400" b="1" dirty="0">
                <a:solidFill>
                  <a:srgbClr val="FFFFFF"/>
                </a:solidFill>
                <a:latin typeface="Arial" pitchFamily="34" charset="0"/>
                <a:ea typeface="楷体" pitchFamily="49" charset="-122"/>
              </a:rPr>
              <a:t>PS</a:t>
            </a:r>
            <a:r>
              <a:rPr lang="zh-CN" altLang="en-US" sz="2400" b="1" dirty="0">
                <a:solidFill>
                  <a:srgbClr val="FFFFFF"/>
                </a:solidFill>
                <a:latin typeface="Arial" pitchFamily="34" charset="0"/>
                <a:ea typeface="楷体" pitchFamily="49" charset="-122"/>
              </a:rPr>
              <a:t>配对</a:t>
            </a:r>
            <a:endParaRPr lang="en-US" altLang="zh-CN" sz="2400" b="1" dirty="0">
              <a:solidFill>
                <a:srgbClr val="FFFFFF"/>
              </a:solidFill>
              <a:latin typeface="Arial" pitchFamily="34" charset="0"/>
              <a:ea typeface="楷体" pitchFamily="49" charset="-122"/>
            </a:endParaRPr>
          </a:p>
        </p:txBody>
      </p:sp>
      <p:sp>
        <p:nvSpPr>
          <p:cNvPr id="7" name="标题 1"/>
          <p:cNvSpPr txBox="1">
            <a:spLocks/>
          </p:cNvSpPr>
          <p:nvPr/>
        </p:nvSpPr>
        <p:spPr bwMode="auto">
          <a:xfrm>
            <a:off x="251520" y="116632"/>
            <a:ext cx="869008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fontAlgn="base">
              <a:spcBef>
                <a:spcPct val="0"/>
              </a:spcBef>
              <a:spcAft>
                <a:spcPct val="0"/>
              </a:spcAft>
            </a:pPr>
            <a:r>
              <a:rPr lang="zh-CN" altLang="en-US" sz="4000" dirty="0" smtClean="0">
                <a:solidFill>
                  <a:srgbClr val="FFFF99"/>
                </a:solidFill>
                <a:latin typeface="Calibri" pitchFamily="34" charset="0"/>
                <a:ea typeface="黑体" pitchFamily="49" charset="-122"/>
              </a:rPr>
              <a:t>大数据平台支持临床实效研究</a:t>
            </a:r>
            <a:endParaRPr lang="zh-CN" altLang="en-US" sz="4000" dirty="0">
              <a:solidFill>
                <a:srgbClr val="FFFF99"/>
              </a:solidFill>
              <a:latin typeface="Calibri" pitchFamily="34" charset="0"/>
              <a:ea typeface="黑体" pitchFamily="49" charset="-122"/>
            </a:endParaRPr>
          </a:p>
        </p:txBody>
      </p:sp>
    </p:spTree>
    <p:extLst>
      <p:ext uri="{BB962C8B-B14F-4D97-AF65-F5344CB8AC3E}">
        <p14:creationId xmlns:p14="http://schemas.microsoft.com/office/powerpoint/2010/main" val="1138351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4048" y="1988840"/>
            <a:ext cx="4063230"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标题 1"/>
          <p:cNvSpPr txBox="1">
            <a:spLocks noGrp="1"/>
          </p:cNvSpPr>
          <p:nvPr>
            <p:ph type="title"/>
          </p:nvPr>
        </p:nvSpPr>
        <p:spPr>
          <a:xfrm>
            <a:off x="611560" y="620688"/>
            <a:ext cx="7772400" cy="595536"/>
          </a:xfrm>
          <a:prstGeom prst="rect">
            <a:avLst/>
          </a:prstGeom>
          <a:noFill/>
          <a:ln>
            <a:noFill/>
          </a:ln>
        </p:spPr>
        <p:txBody>
          <a:bodyPr anchor="ctr">
            <a:noAutofit/>
          </a:bodyPr>
          <a:lstStyle>
            <a:defPPr>
              <a:defRPr lang="zh-CN"/>
            </a:defPPr>
            <a:lvl1pPr algn="ctr">
              <a:defRPr sz="4000">
                <a:solidFill>
                  <a:srgbClr val="FFFF99"/>
                </a:solidFill>
                <a:latin typeface="Calibri" pitchFamily="34" charset="0"/>
                <a:ea typeface="黑体" pitchFamily="49" charset="-122"/>
                <a:cs typeface="+mj-cs"/>
              </a:defRPr>
            </a:lvl1pPr>
            <a:lvl2pPr algn="ctr">
              <a:defRPr sz="3600">
                <a:solidFill>
                  <a:srgbClr val="FFFF99"/>
                </a:solidFill>
                <a:ea typeface="黑体" pitchFamily="2" charset="-122"/>
              </a:defRPr>
            </a:lvl2pPr>
            <a:lvl3pPr algn="ctr">
              <a:defRPr sz="3600">
                <a:solidFill>
                  <a:srgbClr val="FFFF99"/>
                </a:solidFill>
                <a:ea typeface="黑体" pitchFamily="2" charset="-122"/>
              </a:defRPr>
            </a:lvl3pPr>
            <a:lvl4pPr algn="ctr">
              <a:defRPr sz="3600">
                <a:solidFill>
                  <a:srgbClr val="FFFF99"/>
                </a:solidFill>
                <a:ea typeface="黑体" pitchFamily="2" charset="-122"/>
              </a:defRPr>
            </a:lvl4pPr>
            <a:lvl5pPr algn="ctr">
              <a:defRPr sz="3600">
                <a:solidFill>
                  <a:srgbClr val="FFFF99"/>
                </a:solidFill>
                <a:ea typeface="黑体" pitchFamily="2" charset="-122"/>
              </a:defRPr>
            </a:lvl5pPr>
            <a:lvl6pPr marL="457200" algn="ctr" fontAlgn="base">
              <a:spcBef>
                <a:spcPct val="0"/>
              </a:spcBef>
              <a:spcAft>
                <a:spcPct val="0"/>
              </a:spcAft>
              <a:defRPr sz="3600">
                <a:latin typeface="华文隶书" pitchFamily="2" charset="-122"/>
                <a:ea typeface="黑体" pitchFamily="2" charset="-122"/>
              </a:defRPr>
            </a:lvl6pPr>
            <a:lvl7pPr marL="914400" algn="ctr" fontAlgn="base">
              <a:spcBef>
                <a:spcPct val="0"/>
              </a:spcBef>
              <a:spcAft>
                <a:spcPct val="0"/>
              </a:spcAft>
              <a:defRPr sz="3600">
                <a:latin typeface="华文隶书" pitchFamily="2" charset="-122"/>
                <a:ea typeface="黑体" pitchFamily="2" charset="-122"/>
              </a:defRPr>
            </a:lvl7pPr>
            <a:lvl8pPr marL="1371600" algn="ctr" fontAlgn="base">
              <a:spcBef>
                <a:spcPct val="0"/>
              </a:spcBef>
              <a:spcAft>
                <a:spcPct val="0"/>
              </a:spcAft>
              <a:defRPr sz="3600">
                <a:latin typeface="华文隶书" pitchFamily="2" charset="-122"/>
                <a:ea typeface="黑体" pitchFamily="2" charset="-122"/>
              </a:defRPr>
            </a:lvl8pPr>
            <a:lvl9pPr marL="1828800" algn="ctr" fontAlgn="base">
              <a:spcBef>
                <a:spcPct val="0"/>
              </a:spcBef>
              <a:spcAft>
                <a:spcPct val="0"/>
              </a:spcAft>
              <a:defRPr sz="3600">
                <a:latin typeface="华文隶书" pitchFamily="2" charset="-122"/>
                <a:ea typeface="黑体" pitchFamily="2" charset="-122"/>
              </a:defRPr>
            </a:lvl9pPr>
          </a:lstStyle>
          <a:p>
            <a:pPr eaLnBrk="0" hangingPunct="0">
              <a:defRPr/>
            </a:pPr>
            <a:r>
              <a:rPr lang="zh-CN" altLang="en-US" sz="4400" dirty="0" smtClean="0"/>
              <a:t>用于</a:t>
            </a:r>
            <a:r>
              <a:rPr lang="zh-CN" altLang="zh-CN" sz="4400" dirty="0" smtClean="0"/>
              <a:t>疾病预测模型</a:t>
            </a:r>
            <a:endParaRPr lang="zh-TW" altLang="en-US" sz="4400" dirty="0"/>
          </a:p>
        </p:txBody>
      </p:sp>
      <p:pic>
        <p:nvPicPr>
          <p:cNvPr id="327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2" y="1988840"/>
            <a:ext cx="4856338" cy="3456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423574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4"/>
          <p:cNvSpPr txBox="1">
            <a:spLocks noChangeArrowheads="1"/>
          </p:cNvSpPr>
          <p:nvPr/>
        </p:nvSpPr>
        <p:spPr bwMode="auto">
          <a:xfrm>
            <a:off x="5196190" y="2551544"/>
            <a:ext cx="3947810"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ulim" pitchFamily="34" charset="-127"/>
                <a:ea typeface="Gulim" pitchFamily="34" charset="-127"/>
              </a:defRPr>
            </a:lvl1pPr>
            <a:lvl2pPr marL="742950" indent="-285750" eaLnBrk="0" hangingPunct="0">
              <a:defRPr>
                <a:solidFill>
                  <a:schemeClr val="tx1"/>
                </a:solidFill>
                <a:latin typeface="Gulim" pitchFamily="34" charset="-127"/>
                <a:ea typeface="Gulim" pitchFamily="34" charset="-127"/>
              </a:defRPr>
            </a:lvl2pPr>
            <a:lvl3pPr marL="1143000" indent="-228600" eaLnBrk="0" hangingPunct="0">
              <a:defRPr>
                <a:solidFill>
                  <a:schemeClr val="tx1"/>
                </a:solidFill>
                <a:latin typeface="Gulim" pitchFamily="34" charset="-127"/>
                <a:ea typeface="Gulim" pitchFamily="34" charset="-127"/>
              </a:defRPr>
            </a:lvl3pPr>
            <a:lvl4pPr marL="1600200" indent="-228600" eaLnBrk="0" hangingPunct="0">
              <a:defRPr>
                <a:solidFill>
                  <a:schemeClr val="tx1"/>
                </a:solidFill>
                <a:latin typeface="Gulim" pitchFamily="34" charset="-127"/>
                <a:ea typeface="Gulim" pitchFamily="34" charset="-127"/>
              </a:defRPr>
            </a:lvl4pPr>
            <a:lvl5pPr marL="2057400" indent="-228600" eaLnBrk="0" hangingPunct="0">
              <a:defRPr>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a:solidFill>
                  <a:schemeClr val="tx1"/>
                </a:solidFill>
                <a:latin typeface="Gulim" pitchFamily="34" charset="-127"/>
                <a:ea typeface="Gulim" pitchFamily="34" charset="-127"/>
              </a:defRPr>
            </a:lvl9pPr>
          </a:lstStyle>
          <a:p>
            <a:pPr marL="457200" indent="-457200" eaLnBrk="1" hangingPunct="1">
              <a:spcBef>
                <a:spcPts val="1200"/>
              </a:spcBef>
              <a:buBlip>
                <a:blip r:embed="rId3"/>
              </a:buBlip>
            </a:pPr>
            <a:r>
              <a:rPr lang="zh-CN" altLang="en-US" sz="2800" dirty="0">
                <a:solidFill>
                  <a:schemeClr val="bg1"/>
                </a:solidFill>
                <a:latin typeface="楷体" panose="02010609060101010101" pitchFamily="49" charset="-122"/>
                <a:ea typeface="楷体" panose="02010609060101010101" pitchFamily="49" charset="-122"/>
              </a:rPr>
              <a:t>数据量</a:t>
            </a:r>
            <a:r>
              <a:rPr lang="zh-CN" altLang="en-US" sz="2800" b="1" dirty="0" smtClean="0">
                <a:solidFill>
                  <a:schemeClr val="bg1"/>
                </a:solidFill>
                <a:latin typeface="楷体" panose="02010609060101010101" pitchFamily="49" charset="-122"/>
                <a:ea typeface="楷体" panose="02010609060101010101" pitchFamily="49" charset="-122"/>
              </a:rPr>
              <a:t>呈</a:t>
            </a:r>
            <a:r>
              <a:rPr lang="zh-CN" altLang="en-US" sz="2800" b="1" dirty="0">
                <a:solidFill>
                  <a:schemeClr val="bg1"/>
                </a:solidFill>
                <a:latin typeface="楷体" panose="02010609060101010101" pitchFamily="49" charset="-122"/>
                <a:ea typeface="楷体" panose="02010609060101010101" pitchFamily="49" charset="-122"/>
              </a:rPr>
              <a:t>指数级</a:t>
            </a:r>
            <a:r>
              <a:rPr lang="zh-CN" altLang="en-US" sz="2800" b="1" dirty="0" smtClean="0">
                <a:solidFill>
                  <a:schemeClr val="bg1"/>
                </a:solidFill>
                <a:latin typeface="楷体" panose="02010609060101010101" pitchFamily="49" charset="-122"/>
                <a:ea typeface="楷体" panose="02010609060101010101" pitchFamily="49" charset="-122"/>
              </a:rPr>
              <a:t>增长</a:t>
            </a:r>
            <a:endParaRPr lang="en-US" altLang="zh-CN" sz="2800" dirty="0" smtClean="0">
              <a:solidFill>
                <a:schemeClr val="bg1"/>
              </a:solidFill>
              <a:latin typeface="楷体" panose="02010609060101010101" pitchFamily="49" charset="-122"/>
              <a:ea typeface="楷体" panose="02010609060101010101" pitchFamily="49" charset="-122"/>
            </a:endParaRPr>
          </a:p>
          <a:p>
            <a:pPr marL="457200" indent="-457200" eaLnBrk="1" hangingPunct="1">
              <a:spcBef>
                <a:spcPts val="1200"/>
              </a:spcBef>
              <a:buBlip>
                <a:blip r:embed="rId3"/>
              </a:buBlip>
            </a:pPr>
            <a:r>
              <a:rPr lang="zh-CN" altLang="en-US" sz="2800" dirty="0">
                <a:solidFill>
                  <a:schemeClr val="bg1"/>
                </a:solidFill>
                <a:latin typeface="楷体" panose="02010609060101010101" pitchFamily="49" charset="-122"/>
                <a:ea typeface="楷体" panose="02010609060101010101" pitchFamily="49" charset="-122"/>
              </a:rPr>
              <a:t>最近两年产生的数据量相当于之前产生的全部数据量</a:t>
            </a:r>
            <a:endParaRPr lang="en-US" altLang="zh-CN" sz="2800" dirty="0">
              <a:solidFill>
                <a:schemeClr val="bg1"/>
              </a:solidFill>
              <a:latin typeface="楷体" panose="02010609060101010101" pitchFamily="49" charset="-122"/>
              <a:ea typeface="楷体" panose="02010609060101010101" pitchFamily="49" charset="-122"/>
            </a:endParaRPr>
          </a:p>
        </p:txBody>
      </p:sp>
      <p:sp>
        <p:nvSpPr>
          <p:cNvPr id="29" name="Title 1"/>
          <p:cNvSpPr>
            <a:spLocks noGrp="1"/>
          </p:cNvSpPr>
          <p:nvPr>
            <p:ph type="title"/>
          </p:nvPr>
        </p:nvSpPr>
        <p:spPr>
          <a:xfrm>
            <a:off x="539552" y="260467"/>
            <a:ext cx="7772400" cy="9144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normAutofit/>
          </a:bodyPr>
          <a:lstStyle/>
          <a:p>
            <a:r>
              <a:rPr lang="zh-CN" altLang="en-US" sz="4000" kern="1200" dirty="0">
                <a:solidFill>
                  <a:srgbClr val="FFFF99"/>
                </a:solidFill>
                <a:latin typeface="Calibri" pitchFamily="34" charset="0"/>
                <a:ea typeface="黑体" pitchFamily="49" charset="-122"/>
              </a:rPr>
              <a:t>大数据时代的到来</a:t>
            </a:r>
            <a:endParaRPr lang="en-US" altLang="zh-TW" sz="4000" kern="1200" dirty="0">
              <a:solidFill>
                <a:srgbClr val="FFFF99"/>
              </a:solidFill>
              <a:latin typeface="Calibri" pitchFamily="34" charset="0"/>
              <a:ea typeface="黑体" pitchFamily="49" charset="-122"/>
            </a:endParaRPr>
          </a:p>
        </p:txBody>
      </p:sp>
      <p:graphicFrame>
        <p:nvGraphicFramePr>
          <p:cNvPr id="26" name="对象 3"/>
          <p:cNvGraphicFramePr>
            <a:graphicFrameLocks noGrp="1"/>
          </p:cNvGraphicFramePr>
          <p:nvPr>
            <p:extLst>
              <p:ext uri="{D42A27DB-BD31-4B8C-83A1-F6EECF244321}">
                <p14:modId xmlns:p14="http://schemas.microsoft.com/office/powerpoint/2010/main" val="2071479524"/>
              </p:ext>
            </p:extLst>
          </p:nvPr>
        </p:nvGraphicFramePr>
        <p:xfrm>
          <a:off x="155480" y="1941330"/>
          <a:ext cx="5208609" cy="4283101"/>
        </p:xfrm>
        <a:graphic>
          <a:graphicData uri="http://schemas.openxmlformats.org/drawingml/2006/chart">
            <c:chart xmlns:c="http://schemas.openxmlformats.org/drawingml/2006/chart" xmlns:r="http://schemas.openxmlformats.org/officeDocument/2006/relationships" r:id="rId4"/>
          </a:graphicData>
        </a:graphic>
      </p:graphicFrame>
      <p:sp>
        <p:nvSpPr>
          <p:cNvPr id="30" name="矩形 6"/>
          <p:cNvSpPr/>
          <p:nvPr/>
        </p:nvSpPr>
        <p:spPr>
          <a:xfrm>
            <a:off x="819213" y="1356792"/>
            <a:ext cx="3896803" cy="720080"/>
          </a:xfrm>
          <a:prstGeom prst="rect">
            <a:avLst/>
          </a:prstGeom>
          <a:gradFill>
            <a:gsLst>
              <a:gs pos="3000">
                <a:srgbClr val="00B050">
                  <a:alpha val="0"/>
                </a:srgbClr>
              </a:gs>
              <a:gs pos="100000">
                <a:srgbClr val="00B050"/>
              </a:gs>
            </a:gsLst>
            <a:lin ang="10800000" scaled="0"/>
          </a:gradFill>
          <a:ln w="9525" cap="flat" cmpd="sng" algn="ctr">
            <a:noFill/>
            <a:prstDash val="solid"/>
            <a:round/>
            <a:headEnd type="none" w="med" len="med"/>
            <a:tailEnd type="none" w="med" len="med"/>
          </a:ln>
          <a:effectLst/>
        </p:spPr>
        <p:txBody>
          <a:bodyPr anchor="ctr"/>
          <a:lstStyle/>
          <a:p>
            <a:pPr eaLnBrk="0" hangingPunct="0">
              <a:spcBef>
                <a:spcPts val="0"/>
              </a:spcBef>
              <a:buClr>
                <a:srgbClr val="9966FF"/>
              </a:buClr>
              <a:buSzPct val="115000"/>
              <a:defRPr/>
            </a:pPr>
            <a:r>
              <a:rPr lang="zh-CN" altLang="en-US" sz="3600" dirty="0">
                <a:solidFill>
                  <a:schemeClr val="bg1"/>
                </a:solidFill>
                <a:latin typeface="楷体" pitchFamily="49" charset="-122"/>
                <a:ea typeface="楷体" pitchFamily="49" charset="-122"/>
              </a:rPr>
              <a:t>数据量增加</a:t>
            </a:r>
          </a:p>
        </p:txBody>
      </p:sp>
      <p:sp>
        <p:nvSpPr>
          <p:cNvPr id="2" name="TextBox 1"/>
          <p:cNvSpPr txBox="1"/>
          <p:nvPr/>
        </p:nvSpPr>
        <p:spPr>
          <a:xfrm>
            <a:off x="35677" y="2420888"/>
            <a:ext cx="595035" cy="461665"/>
          </a:xfrm>
          <a:prstGeom prst="rect">
            <a:avLst/>
          </a:prstGeom>
          <a:noFill/>
        </p:spPr>
        <p:txBody>
          <a:bodyPr wrap="none" rtlCol="0">
            <a:spAutoFit/>
          </a:bodyPr>
          <a:lstStyle/>
          <a:p>
            <a:r>
              <a:rPr lang="en-US" altLang="zh-CN" dirty="0" err="1" smtClean="0">
                <a:solidFill>
                  <a:schemeClr val="bg1"/>
                </a:solidFill>
                <a:latin typeface="+mn-lt"/>
                <a:ea typeface="+mn-ea"/>
              </a:rPr>
              <a:t>ZB</a:t>
            </a:r>
            <a:endParaRPr lang="zh-CN" altLang="en-US" dirty="0" smtClean="0">
              <a:solidFill>
                <a:schemeClr val="bg1"/>
              </a:solidFill>
              <a:latin typeface="+mn-lt"/>
              <a:ea typeface="+mn-ea"/>
            </a:endParaRPr>
          </a:p>
        </p:txBody>
      </p:sp>
      <p:sp>
        <p:nvSpPr>
          <p:cNvPr id="31" name="Rectangle 8"/>
          <p:cNvSpPr>
            <a:spLocks noChangeArrowheads="1"/>
          </p:cNvSpPr>
          <p:nvPr/>
        </p:nvSpPr>
        <p:spPr bwMode="auto">
          <a:xfrm>
            <a:off x="5275263" y="6238875"/>
            <a:ext cx="354488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TW" sz="2200" i="1" dirty="0">
                <a:solidFill>
                  <a:srgbClr val="FFFFFF"/>
                </a:solidFill>
                <a:latin typeface="Times New Roman" pitchFamily="18" charset="0"/>
                <a:cs typeface="Times New Roman" pitchFamily="18" charset="0"/>
              </a:rPr>
              <a:t>McKinsey &amp; Co. Report </a:t>
            </a:r>
            <a:r>
              <a:rPr lang="en-US" altLang="zh-CN" sz="2200" i="1" dirty="0" smtClean="0">
                <a:solidFill>
                  <a:srgbClr val="FFFFFF"/>
                </a:solidFill>
                <a:latin typeface="Times New Roman" pitchFamily="18" charset="0"/>
                <a:cs typeface="Times New Roman" pitchFamily="18" charset="0"/>
              </a:rPr>
              <a:t>2011</a:t>
            </a:r>
            <a:endParaRPr lang="en-US" altLang="zh-TW" i="1"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697330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323527" y="1384613"/>
            <a:ext cx="8569647" cy="427663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indent="-342900">
              <a:lnSpc>
                <a:spcPct val="95000"/>
              </a:lnSpc>
              <a:spcBef>
                <a:spcPct val="100000"/>
              </a:spcBef>
              <a:buClr>
                <a:srgbClr val="9966FF"/>
              </a:buClr>
              <a:buSzPct val="115000"/>
              <a:buFontTx/>
              <a:buChar char="•"/>
            </a:pPr>
            <a:endParaRPr lang="zh-CN" altLang="en-US" smtClean="0">
              <a:ea typeface="黑体" pitchFamily="2" charset="-122"/>
            </a:endParaRPr>
          </a:p>
        </p:txBody>
      </p:sp>
      <p:grpSp>
        <p:nvGrpSpPr>
          <p:cNvPr id="17" name="组合 16"/>
          <p:cNvGrpSpPr>
            <a:grpSpLocks/>
          </p:cNvGrpSpPr>
          <p:nvPr/>
        </p:nvGrpSpPr>
        <p:grpSpPr bwMode="auto">
          <a:xfrm>
            <a:off x="428625" y="3329302"/>
            <a:ext cx="3181350" cy="1830387"/>
            <a:chOff x="428440" y="3573016"/>
            <a:chExt cx="3181754" cy="1830153"/>
          </a:xfrm>
        </p:grpSpPr>
        <p:pic>
          <p:nvPicPr>
            <p:cNvPr id="307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40" y="3900285"/>
              <a:ext cx="3181754" cy="150288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椭圆 5"/>
            <p:cNvSpPr/>
            <p:nvPr/>
          </p:nvSpPr>
          <p:spPr bwMode="auto">
            <a:xfrm>
              <a:off x="428440" y="3573016"/>
              <a:ext cx="3181754" cy="555554"/>
            </a:xfrm>
            <a:prstGeom prst="ellipse">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a:lstStyle/>
            <a:p>
              <a:pPr algn="ctr">
                <a:lnSpc>
                  <a:spcPct val="95000"/>
                </a:lnSpc>
                <a:spcBef>
                  <a:spcPct val="100000"/>
                </a:spcBef>
                <a:buClr>
                  <a:srgbClr val="9966FF"/>
                </a:buClr>
                <a:buSzPct val="115000"/>
                <a:defRPr/>
              </a:pPr>
              <a:r>
                <a:rPr lang="zh-CN" altLang="en-US" dirty="0">
                  <a:solidFill>
                    <a:prstClr val="black"/>
                  </a:solidFill>
                  <a:latin typeface="方正舒体" panose="02010601030101010101" pitchFamily="2" charset="-122"/>
                  <a:ea typeface="方正舒体" panose="02010601030101010101" pitchFamily="2" charset="-122"/>
                </a:rPr>
                <a:t>电子病历数据</a:t>
              </a:r>
            </a:p>
          </p:txBody>
        </p:sp>
      </p:grpSp>
      <p:grpSp>
        <p:nvGrpSpPr>
          <p:cNvPr id="2" name="组合 1"/>
          <p:cNvGrpSpPr>
            <a:grpSpLocks/>
          </p:cNvGrpSpPr>
          <p:nvPr/>
        </p:nvGrpSpPr>
        <p:grpSpPr bwMode="auto">
          <a:xfrm>
            <a:off x="1331913" y="1384614"/>
            <a:ext cx="2360612" cy="842963"/>
            <a:chOff x="1331640" y="1628800"/>
            <a:chExt cx="2360945" cy="843131"/>
          </a:xfrm>
        </p:grpSpPr>
        <p:pic>
          <p:nvPicPr>
            <p:cNvPr id="3073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628800"/>
              <a:ext cx="1119283" cy="843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40" name="TextBox 6"/>
            <p:cNvSpPr txBox="1">
              <a:spLocks noChangeArrowheads="1"/>
            </p:cNvSpPr>
            <p:nvPr/>
          </p:nvSpPr>
          <p:spPr bwMode="auto">
            <a:xfrm>
              <a:off x="2530371" y="2002284"/>
              <a:ext cx="1162214" cy="40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r>
                <a:rPr lang="zh-CN" altLang="en-US" sz="2000" dirty="0">
                  <a:solidFill>
                    <a:prstClr val="black"/>
                  </a:solidFill>
                  <a:latin typeface="Calibri" pitchFamily="34" charset="0"/>
                  <a:ea typeface="黑体" pitchFamily="49" charset="-122"/>
                </a:rPr>
                <a:t>患者</a:t>
              </a:r>
            </a:p>
          </p:txBody>
        </p:sp>
      </p:grpSp>
      <p:pic>
        <p:nvPicPr>
          <p:cNvPr id="10" name="图片 9"/>
          <p:cNvPicPr>
            <a:picLocks noChangeAspect="1"/>
          </p:cNvPicPr>
          <p:nvPr/>
        </p:nvPicPr>
        <p:blipFill>
          <a:blip r:embed="rId4">
            <a:extLst>
              <a:ext uri="{28A0092B-C50C-407E-A947-70E740481C1C}">
                <a14:useLocalDpi xmlns:a14="http://schemas.microsoft.com/office/drawing/2010/main" val="0"/>
              </a:ext>
            </a:extLst>
          </a:blip>
          <a:srcRect r="31621"/>
          <a:stretch>
            <a:fillRect/>
          </a:stretch>
        </p:blipFill>
        <p:spPr bwMode="auto">
          <a:xfrm>
            <a:off x="3692525" y="1556064"/>
            <a:ext cx="3563938" cy="375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5"/>
          <p:cNvSpPr txBox="1"/>
          <p:nvPr/>
        </p:nvSpPr>
        <p:spPr>
          <a:xfrm>
            <a:off x="250824" y="5689411"/>
            <a:ext cx="8785672" cy="907941"/>
          </a:xfrm>
          <a:prstGeom prst="rect">
            <a:avLst/>
          </a:prstGeom>
          <a:noFill/>
        </p:spPr>
        <p:txBody>
          <a:bodyPr wrap="square">
            <a:spAutoFit/>
          </a:bodyPr>
          <a:lstStyle>
            <a:defPPr>
              <a:defRPr lang="zh-CN"/>
            </a:defPPr>
            <a:lvl1pPr algn="ctr">
              <a:defRPr sz="2000">
                <a:solidFill>
                  <a:schemeClr val="tx1"/>
                </a:solidFill>
                <a:latin typeface="微软雅黑" panose="020B0503020204020204" pitchFamily="34" charset="-122"/>
                <a:ea typeface="微软雅黑" panose="020B0503020204020204" pitchFamily="34" charset="-122"/>
              </a:defRPr>
            </a:lvl1pPr>
          </a:lstStyle>
          <a:p>
            <a:pPr marL="342900" indent="-342900" algn="l" eaLnBrk="0" hangingPunct="0">
              <a:spcBef>
                <a:spcPts val="600"/>
              </a:spcBef>
              <a:buClr>
                <a:srgbClr val="FF0000"/>
              </a:buClr>
              <a:buFontTx/>
              <a:buBlip>
                <a:blip r:embed="rId5"/>
              </a:buBlip>
              <a:defRPr/>
            </a:pPr>
            <a:r>
              <a:rPr lang="zh-CN" altLang="en-US" sz="2400" dirty="0" smtClean="0">
                <a:solidFill>
                  <a:prstClr val="white"/>
                </a:solidFill>
                <a:latin typeface="楷体" pitchFamily="49" charset="-122"/>
                <a:ea typeface="楷体" pitchFamily="49" charset="-122"/>
              </a:rPr>
              <a:t>从数据库中实时查询与就诊患者临床特征相似的患者</a:t>
            </a:r>
            <a:endParaRPr lang="en-US" altLang="zh-CN" sz="2400" dirty="0" smtClean="0">
              <a:solidFill>
                <a:prstClr val="white"/>
              </a:solidFill>
              <a:latin typeface="楷体" pitchFamily="49" charset="-122"/>
              <a:ea typeface="楷体" pitchFamily="49" charset="-122"/>
            </a:endParaRPr>
          </a:p>
          <a:p>
            <a:pPr marL="342900" indent="-342900" algn="l" eaLnBrk="0" hangingPunct="0">
              <a:spcBef>
                <a:spcPts val="600"/>
              </a:spcBef>
              <a:buClr>
                <a:srgbClr val="FF0000"/>
              </a:buClr>
              <a:buFontTx/>
              <a:buBlip>
                <a:blip r:embed="rId5"/>
              </a:buBlip>
              <a:defRPr/>
            </a:pPr>
            <a:r>
              <a:rPr lang="zh-CN" altLang="en-US" sz="2400" dirty="0">
                <a:solidFill>
                  <a:prstClr val="white"/>
                </a:solidFill>
                <a:latin typeface="楷体" pitchFamily="49" charset="-122"/>
                <a:ea typeface="楷体" pitchFamily="49" charset="-122"/>
              </a:rPr>
              <a:t>对</a:t>
            </a:r>
            <a:r>
              <a:rPr lang="zh-CN" altLang="en-US" sz="2400" dirty="0" smtClean="0">
                <a:solidFill>
                  <a:prstClr val="white"/>
                </a:solidFill>
                <a:latin typeface="楷体" pitchFamily="49" charset="-122"/>
                <a:ea typeface="楷体" pitchFamily="49" charset="-122"/>
              </a:rPr>
              <a:t>相似患者进行治疗效果分析，提出最佳治疗方案的建议</a:t>
            </a:r>
            <a:endParaRPr lang="en-US" altLang="zh-CN" sz="2400" dirty="0" smtClean="0">
              <a:solidFill>
                <a:prstClr val="white"/>
              </a:solidFill>
              <a:latin typeface="楷体" pitchFamily="49" charset="-122"/>
              <a:ea typeface="楷体" pitchFamily="49" charset="-122"/>
            </a:endParaRPr>
          </a:p>
        </p:txBody>
      </p:sp>
      <p:grpSp>
        <p:nvGrpSpPr>
          <p:cNvPr id="15" name="组合 14"/>
          <p:cNvGrpSpPr>
            <a:grpSpLocks/>
          </p:cNvGrpSpPr>
          <p:nvPr/>
        </p:nvGrpSpPr>
        <p:grpSpPr bwMode="auto">
          <a:xfrm>
            <a:off x="1846263" y="2321239"/>
            <a:ext cx="1908175" cy="1008063"/>
            <a:chOff x="1845673" y="2564904"/>
            <a:chExt cx="1908988" cy="1008112"/>
          </a:xfrm>
        </p:grpSpPr>
        <p:sp>
          <p:nvSpPr>
            <p:cNvPr id="7" name="下箭头 6"/>
            <p:cNvSpPr/>
            <p:nvPr/>
          </p:nvSpPr>
          <p:spPr bwMode="auto">
            <a:xfrm>
              <a:off x="1845673" y="2564904"/>
              <a:ext cx="504057" cy="1008112"/>
            </a:xfrm>
            <a:prstGeom prst="downArrow">
              <a:avLst>
                <a:gd name="adj1" fmla="val 61866"/>
                <a:gd name="adj2" fmla="val 54528"/>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lgn="ctr">
                <a:lnSpc>
                  <a:spcPct val="95000"/>
                </a:lnSpc>
                <a:spcBef>
                  <a:spcPct val="100000"/>
                </a:spcBef>
                <a:buClr>
                  <a:srgbClr val="9966FF"/>
                </a:buClr>
                <a:buSzPct val="115000"/>
                <a:defRPr/>
              </a:pPr>
              <a:endParaRPr lang="zh-CN" altLang="en-US" sz="1800" dirty="0">
                <a:solidFill>
                  <a:prstClr val="white"/>
                </a:solidFill>
              </a:endParaRPr>
            </a:p>
          </p:txBody>
        </p:sp>
        <p:sp>
          <p:nvSpPr>
            <p:cNvPr id="30738" name="矩形 12"/>
            <p:cNvSpPr>
              <a:spLocks noChangeArrowheads="1"/>
            </p:cNvSpPr>
            <p:nvPr/>
          </p:nvSpPr>
          <p:spPr bwMode="auto">
            <a:xfrm>
              <a:off x="2287593" y="2751599"/>
              <a:ext cx="14670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9966FF"/>
                </a:buClr>
                <a:buSzPct val="115000"/>
              </a:pPr>
              <a:r>
                <a:rPr lang="zh-CN" altLang="en-US" sz="2000" dirty="0">
                  <a:solidFill>
                    <a:prstClr val="black"/>
                  </a:solidFill>
                  <a:latin typeface="Calibri" pitchFamily="34" charset="0"/>
                  <a:ea typeface="黑体" pitchFamily="49" charset="-122"/>
                </a:rPr>
                <a:t>相似性搜索</a:t>
              </a:r>
            </a:p>
          </p:txBody>
        </p:sp>
      </p:grpSp>
      <p:sp>
        <p:nvSpPr>
          <p:cNvPr id="16" name="标题 1"/>
          <p:cNvSpPr txBox="1">
            <a:spLocks/>
          </p:cNvSpPr>
          <p:nvPr/>
        </p:nvSpPr>
        <p:spPr>
          <a:xfrm>
            <a:off x="428624" y="260647"/>
            <a:ext cx="8175823" cy="1123965"/>
          </a:xfrm>
          <a:prstGeom prst="rect">
            <a:avLst/>
          </a:prstGeom>
          <a:noFill/>
          <a:ln>
            <a:noFill/>
          </a:ln>
        </p:spPr>
        <p:txBody>
          <a:bodyPr anchor="ctr"/>
          <a:lstStyle>
            <a:defPPr>
              <a:defRPr lang="zh-CN"/>
            </a:defPPr>
            <a:lvl1pPr algn="ctr" eaLnBrk="0" hangingPunct="0">
              <a:defRPr sz="3600">
                <a:solidFill>
                  <a:srgbClr val="FFFF99"/>
                </a:solidFill>
                <a:latin typeface="Calibri" pitchFamily="34" charset="0"/>
                <a:ea typeface="黑体" pitchFamily="49" charset="-122"/>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zh-CN" altLang="en-US" sz="4400" dirty="0" smtClean="0">
                <a:cs typeface="+mj-cs"/>
              </a:rPr>
              <a:t>用于临床决策</a:t>
            </a:r>
            <a:r>
              <a:rPr lang="zh-CN" altLang="en-US" sz="4400" dirty="0">
                <a:cs typeface="+mj-cs"/>
              </a:rPr>
              <a:t>支持</a:t>
            </a:r>
            <a:endParaRPr lang="en-US" altLang="zh-CN" sz="4400" dirty="0">
              <a:cs typeface="+mj-cs"/>
            </a:endParaRPr>
          </a:p>
        </p:txBody>
      </p:sp>
      <p:pic>
        <p:nvPicPr>
          <p:cNvPr id="18" name="图片 17"/>
          <p:cNvPicPr>
            <a:picLocks noChangeAspect="1"/>
          </p:cNvPicPr>
          <p:nvPr/>
        </p:nvPicPr>
        <p:blipFill>
          <a:blip r:embed="rId4">
            <a:extLst>
              <a:ext uri="{28A0092B-C50C-407E-A947-70E740481C1C}">
                <a14:useLocalDpi xmlns:a14="http://schemas.microsoft.com/office/drawing/2010/main" val="0"/>
              </a:ext>
            </a:extLst>
          </a:blip>
          <a:srcRect l="68698" b="39073"/>
          <a:stretch>
            <a:fillRect/>
          </a:stretch>
        </p:blipFill>
        <p:spPr bwMode="auto">
          <a:xfrm>
            <a:off x="7261225" y="1490977"/>
            <a:ext cx="163195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7120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Cluster analysis </a:t>
            </a:r>
            <a:endParaRPr lang="zh-CN" altLang="en-US" dirty="0"/>
          </a:p>
        </p:txBody>
      </p:sp>
      <p:sp>
        <p:nvSpPr>
          <p:cNvPr id="3" name="内容占位符 2"/>
          <p:cNvSpPr>
            <a:spLocks noGrp="1"/>
          </p:cNvSpPr>
          <p:nvPr>
            <p:ph idx="1"/>
          </p:nvPr>
        </p:nvSpPr>
        <p:spPr>
          <a:xfrm>
            <a:off x="611560" y="1556792"/>
            <a:ext cx="8206680" cy="4114800"/>
          </a:xfrm>
        </p:spPr>
        <p:txBody>
          <a:bodyPr/>
          <a:lstStyle/>
          <a:p>
            <a:pPr>
              <a:spcBef>
                <a:spcPts val="1200"/>
              </a:spcBef>
            </a:pPr>
            <a:r>
              <a:rPr lang="en-US" altLang="zh-CN" b="0" dirty="0">
                <a:latin typeface="Calibri" pitchFamily="34" charset="0"/>
              </a:rPr>
              <a:t>HF-ACTION (Heart Failure</a:t>
            </a:r>
            <a:r>
              <a:rPr lang="en-US" altLang="zh-CN" b="0" dirty="0" smtClean="0">
                <a:latin typeface="Calibri" pitchFamily="34" charset="0"/>
              </a:rPr>
              <a:t>: A </a:t>
            </a:r>
            <a:r>
              <a:rPr lang="en-US" altLang="zh-CN" b="0" dirty="0">
                <a:latin typeface="Calibri" pitchFamily="34" charset="0"/>
              </a:rPr>
              <a:t>Controlled Trial Investigating Outcomes of </a:t>
            </a:r>
            <a:r>
              <a:rPr lang="en-US" altLang="zh-CN" b="0" dirty="0" smtClean="0">
                <a:latin typeface="Calibri" pitchFamily="34" charset="0"/>
              </a:rPr>
              <a:t>Exercise Training</a:t>
            </a:r>
            <a:r>
              <a:rPr lang="en-US" altLang="zh-CN" b="0" dirty="0">
                <a:latin typeface="Calibri" pitchFamily="34" charset="0"/>
              </a:rPr>
              <a:t>) </a:t>
            </a:r>
            <a:r>
              <a:rPr lang="en-US" altLang="zh-CN" b="0" dirty="0" smtClean="0">
                <a:latin typeface="Calibri" pitchFamily="34" charset="0"/>
              </a:rPr>
              <a:t>study</a:t>
            </a:r>
          </a:p>
          <a:p>
            <a:pPr>
              <a:lnSpc>
                <a:spcPct val="100000"/>
              </a:lnSpc>
              <a:spcBef>
                <a:spcPts val="1200"/>
              </a:spcBef>
            </a:pPr>
            <a:r>
              <a:rPr lang="en-US" altLang="zh-CN" b="0" dirty="0" smtClean="0">
                <a:latin typeface="楷体" pitchFamily="49" charset="-122"/>
                <a:ea typeface="楷体" pitchFamily="49" charset="-122"/>
              </a:rPr>
              <a:t>2331</a:t>
            </a:r>
            <a:r>
              <a:rPr lang="zh-CN" altLang="en-US" b="0" dirty="0" smtClean="0">
                <a:latin typeface="楷体" pitchFamily="49" charset="-122"/>
                <a:ea typeface="楷体" pitchFamily="49" charset="-122"/>
              </a:rPr>
              <a:t>例收缩性心衰患者</a:t>
            </a:r>
            <a:r>
              <a:rPr lang="en-US" altLang="zh-CN" b="0" dirty="0" smtClean="0">
                <a:latin typeface="楷体" pitchFamily="49" charset="-122"/>
                <a:ea typeface="楷体" pitchFamily="49" charset="-122"/>
              </a:rPr>
              <a:t>(</a:t>
            </a:r>
            <a:r>
              <a:rPr lang="en-US" altLang="zh-CN" b="0" dirty="0" smtClean="0">
                <a:latin typeface="Calibri" pitchFamily="34" charset="0"/>
              </a:rPr>
              <a:t>NYHA II–IV</a:t>
            </a:r>
            <a:r>
              <a:rPr lang="zh-CN" altLang="en-US" b="0" dirty="0" smtClean="0">
                <a:latin typeface="楷体" pitchFamily="49" charset="-122"/>
                <a:ea typeface="楷体" pitchFamily="49" charset="-122"/>
              </a:rPr>
              <a:t>级</a:t>
            </a:r>
            <a:r>
              <a:rPr lang="en-US" altLang="zh-CN" b="0" dirty="0" smtClean="0">
                <a:latin typeface="楷体" pitchFamily="49" charset="-122"/>
                <a:ea typeface="楷体" pitchFamily="49" charset="-122"/>
              </a:rPr>
              <a:t>,</a:t>
            </a:r>
            <a:r>
              <a:rPr lang="en-US" altLang="zh-CN" b="0" dirty="0" smtClean="0">
                <a:latin typeface="Calibri" pitchFamily="34" charset="0"/>
              </a:rPr>
              <a:t>LVEF&lt;35%) </a:t>
            </a:r>
            <a:endParaRPr lang="en-US" altLang="zh-CN" b="0" dirty="0">
              <a:latin typeface="Calibri" pitchFamily="34" charset="0"/>
            </a:endParaRPr>
          </a:p>
          <a:p>
            <a:pPr>
              <a:lnSpc>
                <a:spcPct val="100000"/>
              </a:lnSpc>
              <a:spcBef>
                <a:spcPts val="1200"/>
              </a:spcBef>
            </a:pPr>
            <a:r>
              <a:rPr lang="zh-CN" altLang="en-US" b="0" dirty="0" smtClean="0">
                <a:latin typeface="楷体" pitchFamily="49" charset="-122"/>
                <a:ea typeface="楷体" pitchFamily="49" charset="-122"/>
              </a:rPr>
              <a:t>患者被随机</a:t>
            </a:r>
            <a:r>
              <a:rPr lang="zh-CN" altLang="en-US" b="0" dirty="0">
                <a:latin typeface="楷体" pitchFamily="49" charset="-122"/>
                <a:ea typeface="楷体" pitchFamily="49" charset="-122"/>
              </a:rPr>
              <a:t>分为一般治疗组合运动干预</a:t>
            </a:r>
            <a:r>
              <a:rPr lang="zh-CN" altLang="en-US" b="0" dirty="0" smtClean="0">
                <a:latin typeface="楷体" pitchFamily="49" charset="-122"/>
                <a:ea typeface="楷体" pitchFamily="49" charset="-122"/>
              </a:rPr>
              <a:t>组</a:t>
            </a:r>
            <a:r>
              <a:rPr lang="en-US" altLang="zh-CN" b="0" dirty="0">
                <a:latin typeface="楷体" pitchFamily="49" charset="-122"/>
                <a:ea typeface="楷体" pitchFamily="49" charset="-122"/>
              </a:rPr>
              <a:t>(</a:t>
            </a:r>
            <a:r>
              <a:rPr lang="en-US" altLang="zh-CN" b="0" dirty="0" smtClean="0">
                <a:latin typeface="Calibri" pitchFamily="34" charset="0"/>
              </a:rPr>
              <a:t>structured</a:t>
            </a:r>
            <a:r>
              <a:rPr lang="en-US" altLang="zh-CN" b="0" dirty="0">
                <a:latin typeface="Calibri" pitchFamily="34" charset="0"/>
              </a:rPr>
              <a:t>, group-based, supervised exercise)</a:t>
            </a:r>
            <a:endParaRPr lang="zh-CN" altLang="en-US" b="0" dirty="0">
              <a:latin typeface="Calibri" pitchFamily="34" charset="0"/>
            </a:endParaRPr>
          </a:p>
        </p:txBody>
      </p:sp>
      <p:sp>
        <p:nvSpPr>
          <p:cNvPr id="4" name="矩形 3"/>
          <p:cNvSpPr/>
          <p:nvPr/>
        </p:nvSpPr>
        <p:spPr>
          <a:xfrm>
            <a:off x="2987824" y="6165304"/>
            <a:ext cx="5958408" cy="461665"/>
          </a:xfrm>
          <a:prstGeom prst="rect">
            <a:avLst/>
          </a:prstGeom>
        </p:spPr>
        <p:txBody>
          <a:bodyPr wrap="square">
            <a:spAutoFit/>
          </a:bodyPr>
          <a:lstStyle/>
          <a:p>
            <a:r>
              <a:rPr lang="en-US" altLang="zh-CN" b="0" dirty="0" smtClean="0">
                <a:solidFill>
                  <a:schemeClr val="bg1"/>
                </a:solidFill>
              </a:rPr>
              <a:t>J </a:t>
            </a:r>
            <a:r>
              <a:rPr lang="en-US" altLang="zh-CN" b="0" dirty="0">
                <a:solidFill>
                  <a:schemeClr val="bg1"/>
                </a:solidFill>
              </a:rPr>
              <a:t>Am </a:t>
            </a:r>
            <a:r>
              <a:rPr lang="en-US" altLang="zh-CN" b="0" dirty="0" err="1">
                <a:solidFill>
                  <a:schemeClr val="bg1"/>
                </a:solidFill>
              </a:rPr>
              <a:t>Coll</a:t>
            </a:r>
            <a:r>
              <a:rPr lang="en-US" altLang="zh-CN" b="0" dirty="0">
                <a:solidFill>
                  <a:schemeClr val="bg1"/>
                </a:solidFill>
              </a:rPr>
              <a:t> </a:t>
            </a:r>
            <a:r>
              <a:rPr lang="en-US" altLang="zh-CN" b="0" dirty="0" err="1" smtClean="0">
                <a:solidFill>
                  <a:schemeClr val="bg1"/>
                </a:solidFill>
              </a:rPr>
              <a:t>Cardiol</a:t>
            </a:r>
            <a:r>
              <a:rPr lang="en-US" altLang="zh-CN" b="0" dirty="0" smtClean="0">
                <a:solidFill>
                  <a:schemeClr val="bg1"/>
                </a:solidFill>
              </a:rPr>
              <a:t> 2014;64:1765–74</a:t>
            </a:r>
            <a:endParaRPr lang="zh-CN" altLang="en-US" dirty="0">
              <a:solidFill>
                <a:schemeClr val="bg1"/>
              </a:solidFill>
            </a:endParaRPr>
          </a:p>
        </p:txBody>
      </p:sp>
    </p:spTree>
    <p:extLst>
      <p:ext uri="{BB962C8B-B14F-4D97-AF65-F5344CB8AC3E}">
        <p14:creationId xmlns:p14="http://schemas.microsoft.com/office/powerpoint/2010/main" val="316696927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69624" y="3284984"/>
            <a:ext cx="4950448" cy="3456384"/>
          </a:xfrm>
          <a:prstGeom prst="rect">
            <a:avLst/>
          </a:prstGeom>
          <a:noFill/>
        </p:spPr>
      </p:pic>
      <p:graphicFrame>
        <p:nvGraphicFramePr>
          <p:cNvPr id="5" name="表格 4"/>
          <p:cNvGraphicFramePr>
            <a:graphicFrameLocks noGrp="1"/>
          </p:cNvGraphicFramePr>
          <p:nvPr>
            <p:extLst>
              <p:ext uri="{D42A27DB-BD31-4B8C-83A1-F6EECF244321}">
                <p14:modId xmlns:p14="http://schemas.microsoft.com/office/powerpoint/2010/main" val="207728184"/>
              </p:ext>
            </p:extLst>
          </p:nvPr>
        </p:nvGraphicFramePr>
        <p:xfrm>
          <a:off x="241379" y="188640"/>
          <a:ext cx="8568952" cy="3017520"/>
        </p:xfrm>
        <a:graphic>
          <a:graphicData uri="http://schemas.openxmlformats.org/drawingml/2006/table">
            <a:tbl>
              <a:tblPr firstRow="1" firstCol="1" bandRow="1">
                <a:tableStyleId>{5C22544A-7EE6-4342-B048-85BDC9FD1C3A}</a:tableStyleId>
              </a:tblPr>
              <a:tblGrid>
                <a:gridCol w="1728192"/>
                <a:gridCol w="6840760"/>
              </a:tblGrid>
              <a:tr h="0">
                <a:tc>
                  <a:txBody>
                    <a:bodyPr/>
                    <a:lstStyle/>
                    <a:p>
                      <a:pPr>
                        <a:lnSpc>
                          <a:spcPct val="150000"/>
                        </a:lnSpc>
                        <a:spcAft>
                          <a:spcPts val="0"/>
                        </a:spcAft>
                      </a:pPr>
                      <a:r>
                        <a:rPr lang="en-US" sz="1200" dirty="0">
                          <a:effectLst/>
                        </a:rPr>
                        <a:t>Patient Characteristics</a:t>
                      </a:r>
                      <a:endParaRPr lang="zh-CN" sz="1600" dirty="0">
                        <a:effectLst/>
                        <a:latin typeface="Calibri"/>
                        <a:ea typeface="宋体"/>
                        <a:cs typeface="Times New Roman"/>
                      </a:endParaRPr>
                    </a:p>
                  </a:txBody>
                  <a:tcPr marL="68580" marR="68580" marT="0" marB="0"/>
                </a:tc>
                <a:tc>
                  <a:txBody>
                    <a:bodyPr/>
                    <a:lstStyle/>
                    <a:p>
                      <a:pPr>
                        <a:lnSpc>
                          <a:spcPct val="150000"/>
                        </a:lnSpc>
                        <a:spcAft>
                          <a:spcPts val="0"/>
                        </a:spcAft>
                      </a:pPr>
                      <a:r>
                        <a:rPr lang="en-US" sz="1200">
                          <a:effectLst/>
                        </a:rPr>
                        <a:t>Age, Sex, Race, Weight, BMI, Systolic BP, Diastolic BP, Smoking Status, Alcohol Use, NYHA class, CCS angina class, LV Ejection Fraction, Number of Recent HF Hospitalizations, Resting Heart Rate</a:t>
                      </a:r>
                      <a:endParaRPr lang="zh-CN" sz="1600">
                        <a:effectLst/>
                        <a:latin typeface="Calibri"/>
                        <a:ea typeface="宋体"/>
                        <a:cs typeface="Times New Roman"/>
                      </a:endParaRPr>
                    </a:p>
                  </a:txBody>
                  <a:tcPr marL="68580" marR="68580" marT="0" marB="0"/>
                </a:tc>
              </a:tr>
              <a:tr h="0">
                <a:tc>
                  <a:txBody>
                    <a:bodyPr/>
                    <a:lstStyle/>
                    <a:p>
                      <a:pPr>
                        <a:lnSpc>
                          <a:spcPct val="150000"/>
                        </a:lnSpc>
                        <a:spcAft>
                          <a:spcPts val="0"/>
                        </a:spcAft>
                      </a:pPr>
                      <a:r>
                        <a:rPr lang="en-US" sz="1200">
                          <a:effectLst/>
                        </a:rPr>
                        <a:t>Past Medical History</a:t>
                      </a:r>
                      <a:endParaRPr lang="zh-CN" sz="1600">
                        <a:effectLst/>
                        <a:latin typeface="Calibri"/>
                        <a:ea typeface="宋体"/>
                        <a:cs typeface="Times New Roman"/>
                      </a:endParaRPr>
                    </a:p>
                  </a:txBody>
                  <a:tcPr marL="68580" marR="68580" marT="0" marB="0"/>
                </a:tc>
                <a:tc>
                  <a:txBody>
                    <a:bodyPr/>
                    <a:lstStyle/>
                    <a:p>
                      <a:pPr>
                        <a:lnSpc>
                          <a:spcPct val="150000"/>
                        </a:lnSpc>
                        <a:spcAft>
                          <a:spcPts val="0"/>
                        </a:spcAft>
                      </a:pPr>
                      <a:r>
                        <a:rPr lang="en-US" sz="1200" dirty="0">
                          <a:effectLst/>
                        </a:rPr>
                        <a:t>Ischemic Heart Disease, Angina, Atrial Fibrillation/Flutter, Hypertension, Hyperlipidemia, PVD, Prior MI, Prior Stroke, Diabetes, COPD, Prior CABG, Prior Valve Surgery, Prior PCI, Pacemaker, ICD, Biventricular Pacemaker </a:t>
                      </a:r>
                      <a:endParaRPr lang="zh-CN" sz="1600" dirty="0">
                        <a:effectLst/>
                        <a:latin typeface="Calibri"/>
                        <a:ea typeface="宋体"/>
                        <a:cs typeface="Times New Roman"/>
                      </a:endParaRPr>
                    </a:p>
                  </a:txBody>
                  <a:tcPr marL="68580" marR="68580" marT="0" marB="0"/>
                </a:tc>
              </a:tr>
              <a:tr h="0">
                <a:tc>
                  <a:txBody>
                    <a:bodyPr/>
                    <a:lstStyle/>
                    <a:p>
                      <a:pPr>
                        <a:lnSpc>
                          <a:spcPct val="150000"/>
                        </a:lnSpc>
                        <a:spcAft>
                          <a:spcPts val="0"/>
                        </a:spcAft>
                      </a:pPr>
                      <a:r>
                        <a:rPr lang="en-US" sz="1200">
                          <a:effectLst/>
                        </a:rPr>
                        <a:t>Laboratory Values</a:t>
                      </a:r>
                      <a:endParaRPr lang="zh-CN" sz="1600">
                        <a:effectLst/>
                        <a:latin typeface="Calibri"/>
                        <a:ea typeface="宋体"/>
                        <a:cs typeface="Times New Roman"/>
                      </a:endParaRPr>
                    </a:p>
                  </a:txBody>
                  <a:tcPr marL="68580" marR="68580" marT="0" marB="0"/>
                </a:tc>
                <a:tc>
                  <a:txBody>
                    <a:bodyPr/>
                    <a:lstStyle/>
                    <a:p>
                      <a:pPr>
                        <a:lnSpc>
                          <a:spcPct val="150000"/>
                        </a:lnSpc>
                        <a:spcAft>
                          <a:spcPts val="0"/>
                        </a:spcAft>
                      </a:pPr>
                      <a:r>
                        <a:rPr lang="en-US" sz="1200" dirty="0">
                          <a:effectLst/>
                        </a:rPr>
                        <a:t>Sodium, </a:t>
                      </a:r>
                      <a:r>
                        <a:rPr lang="en-US" sz="1200" dirty="0" err="1">
                          <a:effectLst/>
                        </a:rPr>
                        <a:t>Creatinine</a:t>
                      </a:r>
                      <a:r>
                        <a:rPr lang="en-US" sz="1200" dirty="0">
                          <a:effectLst/>
                        </a:rPr>
                        <a:t>, BUN</a:t>
                      </a:r>
                      <a:endParaRPr lang="zh-CN" sz="1600" dirty="0">
                        <a:effectLst/>
                        <a:latin typeface="Calibri"/>
                        <a:ea typeface="宋体"/>
                        <a:cs typeface="Times New Roman"/>
                      </a:endParaRPr>
                    </a:p>
                  </a:txBody>
                  <a:tcPr marL="68580" marR="68580" marT="0" marB="0"/>
                </a:tc>
              </a:tr>
              <a:tr h="0">
                <a:tc>
                  <a:txBody>
                    <a:bodyPr/>
                    <a:lstStyle/>
                    <a:p>
                      <a:pPr>
                        <a:lnSpc>
                          <a:spcPct val="150000"/>
                        </a:lnSpc>
                        <a:spcAft>
                          <a:spcPts val="0"/>
                        </a:spcAft>
                      </a:pPr>
                      <a:r>
                        <a:rPr lang="en-US" sz="1200">
                          <a:effectLst/>
                        </a:rPr>
                        <a:t>Quality of Life Assessments</a:t>
                      </a:r>
                      <a:endParaRPr lang="zh-CN" sz="1600">
                        <a:effectLst/>
                        <a:latin typeface="Calibri"/>
                        <a:ea typeface="宋体"/>
                        <a:cs typeface="Times New Roman"/>
                      </a:endParaRPr>
                    </a:p>
                  </a:txBody>
                  <a:tcPr marL="68580" marR="68580" marT="0" marB="0"/>
                </a:tc>
                <a:tc>
                  <a:txBody>
                    <a:bodyPr/>
                    <a:lstStyle/>
                    <a:p>
                      <a:pPr>
                        <a:lnSpc>
                          <a:spcPct val="150000"/>
                        </a:lnSpc>
                        <a:spcAft>
                          <a:spcPts val="0"/>
                        </a:spcAft>
                      </a:pPr>
                      <a:r>
                        <a:rPr lang="en-US" sz="1200" dirty="0">
                          <a:effectLst/>
                        </a:rPr>
                        <a:t>KCCQ overall summary score, KCCQ symptom stability score, KCCQ total symptom score, Beck Depression score</a:t>
                      </a:r>
                      <a:endParaRPr lang="zh-CN" sz="1600" dirty="0">
                        <a:effectLst/>
                        <a:latin typeface="Calibri"/>
                        <a:ea typeface="宋体"/>
                        <a:cs typeface="Times New Roman"/>
                      </a:endParaRPr>
                    </a:p>
                  </a:txBody>
                  <a:tcPr marL="68580" marR="68580" marT="0" marB="0"/>
                </a:tc>
              </a:tr>
              <a:tr h="0">
                <a:tc>
                  <a:txBody>
                    <a:bodyPr/>
                    <a:lstStyle/>
                    <a:p>
                      <a:pPr>
                        <a:lnSpc>
                          <a:spcPct val="150000"/>
                        </a:lnSpc>
                        <a:spcAft>
                          <a:spcPts val="0"/>
                        </a:spcAft>
                      </a:pPr>
                      <a:r>
                        <a:rPr lang="en-US" sz="1200">
                          <a:effectLst/>
                        </a:rPr>
                        <a:t>Exercise Variables</a:t>
                      </a:r>
                      <a:endParaRPr lang="zh-CN" sz="1600">
                        <a:effectLst/>
                        <a:latin typeface="Calibri"/>
                        <a:ea typeface="宋体"/>
                        <a:cs typeface="Times New Roman"/>
                      </a:endParaRPr>
                    </a:p>
                  </a:txBody>
                  <a:tcPr marL="68580" marR="68580" marT="0" marB="0"/>
                </a:tc>
                <a:tc>
                  <a:txBody>
                    <a:bodyPr/>
                    <a:lstStyle/>
                    <a:p>
                      <a:pPr>
                        <a:lnSpc>
                          <a:spcPct val="150000"/>
                        </a:lnSpc>
                        <a:spcAft>
                          <a:spcPts val="0"/>
                        </a:spcAft>
                      </a:pPr>
                      <a:r>
                        <a:rPr lang="en-US" sz="1200" dirty="0">
                          <a:effectLst/>
                        </a:rPr>
                        <a:t>6MWD, Cardiopulmonary Exercise Testing Findings: ECG Ventricular Conduction, Peak HR, Peak VO</a:t>
                      </a:r>
                      <a:r>
                        <a:rPr lang="en-US" sz="1200" baseline="-25000" dirty="0">
                          <a:effectLst/>
                        </a:rPr>
                        <a:t>2</a:t>
                      </a:r>
                      <a:r>
                        <a:rPr lang="en-US" sz="1200" dirty="0">
                          <a:effectLst/>
                        </a:rPr>
                        <a:t>, Peak Respiratory Exchange Ratio, VeVCO</a:t>
                      </a:r>
                      <a:r>
                        <a:rPr lang="en-US" sz="1200" baseline="-25000" dirty="0">
                          <a:effectLst/>
                        </a:rPr>
                        <a:t>2</a:t>
                      </a:r>
                      <a:r>
                        <a:rPr lang="en-US" sz="1200" dirty="0">
                          <a:effectLst/>
                        </a:rPr>
                        <a:t> Slope, Heart rate at end of test, CPX duration</a:t>
                      </a:r>
                      <a:endParaRPr lang="zh-CN" sz="1600" dirty="0">
                        <a:effectLst/>
                        <a:latin typeface="Calibri"/>
                        <a:ea typeface="宋体"/>
                        <a:cs typeface="Times New Roman"/>
                      </a:endParaRPr>
                    </a:p>
                  </a:txBody>
                  <a:tcPr marL="68580" marR="68580" marT="0" marB="0"/>
                </a:tc>
              </a:tr>
            </a:tbl>
          </a:graphicData>
        </a:graphic>
      </p:graphicFrame>
      <p:grpSp>
        <p:nvGrpSpPr>
          <p:cNvPr id="6" name="组合 5"/>
          <p:cNvGrpSpPr/>
          <p:nvPr/>
        </p:nvGrpSpPr>
        <p:grpSpPr>
          <a:xfrm>
            <a:off x="5292080" y="3284984"/>
            <a:ext cx="3425949" cy="3456384"/>
            <a:chOff x="5580112" y="3284984"/>
            <a:chExt cx="3209925" cy="3175000"/>
          </a:xfrm>
        </p:grpSpPr>
        <p:pic>
          <p:nvPicPr>
            <p:cNvPr id="317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5580112" y="3284984"/>
              <a:ext cx="3209925"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5580112" y="4872484"/>
              <a:ext cx="3209925"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3784452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327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761" b="4234"/>
          <a:stretch/>
        </p:blipFill>
        <p:spPr bwMode="auto">
          <a:xfrm>
            <a:off x="202102" y="4509120"/>
            <a:ext cx="3138263"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102" y="188640"/>
            <a:ext cx="3145762" cy="4291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921" r="2718"/>
          <a:stretch/>
        </p:blipFill>
        <p:spPr bwMode="auto">
          <a:xfrm>
            <a:off x="3397466" y="703998"/>
            <a:ext cx="5711038" cy="5677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771375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5"/>
          <p:cNvSpPr txBox="1">
            <a:spLocks noChangeArrowheads="1"/>
          </p:cNvSpPr>
          <p:nvPr/>
        </p:nvSpPr>
        <p:spPr bwMode="auto">
          <a:xfrm>
            <a:off x="34925" y="1196975"/>
            <a:ext cx="9109075" cy="179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0850" indent="-450850"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just">
              <a:lnSpc>
                <a:spcPct val="120000"/>
              </a:lnSpc>
              <a:spcBef>
                <a:spcPts val="300"/>
              </a:spcBef>
              <a:buClr>
                <a:srgbClr val="FF0000"/>
              </a:buClr>
              <a:buBlip>
                <a:blip r:embed="rId3"/>
              </a:buBlip>
            </a:pPr>
            <a:r>
              <a:rPr lang="en-US" altLang="zh-CN" sz="2200" dirty="0">
                <a:solidFill>
                  <a:schemeClr val="bg1"/>
                </a:solidFill>
                <a:ea typeface="楷体" pitchFamily="49" charset="-122"/>
              </a:rPr>
              <a:t>1981-2000</a:t>
            </a:r>
            <a:r>
              <a:rPr lang="zh-CN" altLang="en-US" sz="2200" dirty="0">
                <a:solidFill>
                  <a:schemeClr val="bg1"/>
                </a:solidFill>
                <a:ea typeface="楷体" pitchFamily="49" charset="-122"/>
              </a:rPr>
              <a:t>年</a:t>
            </a:r>
            <a:r>
              <a:rPr lang="en-US" altLang="zh-CN" sz="2200" dirty="0">
                <a:solidFill>
                  <a:schemeClr val="bg1"/>
                </a:solidFill>
                <a:ea typeface="楷体" pitchFamily="49" charset="-122"/>
              </a:rPr>
              <a:t>90</a:t>
            </a:r>
            <a:r>
              <a:rPr lang="zh-CN" altLang="en-US" sz="2200" dirty="0">
                <a:solidFill>
                  <a:schemeClr val="bg1"/>
                </a:solidFill>
                <a:ea typeface="楷体" pitchFamily="49" charset="-122"/>
              </a:rPr>
              <a:t>个城市每日</a:t>
            </a:r>
            <a:r>
              <a:rPr lang="zh-TW" altLang="en-US" sz="2200" dirty="0">
                <a:solidFill>
                  <a:schemeClr val="bg1"/>
                </a:solidFill>
                <a:ea typeface="楷体" pitchFamily="49" charset="-122"/>
              </a:rPr>
              <a:t>总悬浮微粒</a:t>
            </a:r>
            <a:r>
              <a:rPr lang="zh-CN" altLang="en-US" sz="2200" dirty="0">
                <a:solidFill>
                  <a:schemeClr val="bg1"/>
                </a:solidFill>
                <a:ea typeface="楷体" pitchFamily="49" charset="-122"/>
              </a:rPr>
              <a:t>数据和</a:t>
            </a:r>
            <a:r>
              <a:rPr lang="en-US" altLang="zh-CN" sz="2200" dirty="0">
                <a:solidFill>
                  <a:schemeClr val="bg1"/>
                </a:solidFill>
                <a:ea typeface="楷体" pitchFamily="49" charset="-122"/>
              </a:rPr>
              <a:t>1991-2000</a:t>
            </a:r>
            <a:r>
              <a:rPr lang="zh-CN" altLang="en-US" sz="2200" dirty="0">
                <a:solidFill>
                  <a:schemeClr val="bg1"/>
                </a:solidFill>
                <a:ea typeface="楷体" pitchFamily="49" charset="-122"/>
              </a:rPr>
              <a:t>年各年龄段死亡率、预期寿命和死于心肺疾病的数据</a:t>
            </a:r>
            <a:endParaRPr lang="en-US" altLang="zh-CN" sz="2200" dirty="0">
              <a:solidFill>
                <a:schemeClr val="bg1"/>
              </a:solidFill>
              <a:ea typeface="楷体" pitchFamily="49" charset="-122"/>
            </a:endParaRPr>
          </a:p>
          <a:p>
            <a:pPr algn="just">
              <a:lnSpc>
                <a:spcPct val="120000"/>
              </a:lnSpc>
              <a:spcBef>
                <a:spcPts val="300"/>
              </a:spcBef>
              <a:buClr>
                <a:srgbClr val="FF0000"/>
              </a:buClr>
              <a:buBlip>
                <a:blip r:embed="rId3"/>
              </a:buBlip>
            </a:pPr>
            <a:r>
              <a:rPr lang="en-US" altLang="zh-CN" sz="2200" dirty="0" err="1">
                <a:solidFill>
                  <a:schemeClr val="bg1"/>
                </a:solidFill>
                <a:ea typeface="楷体" pitchFamily="49" charset="-122"/>
              </a:rPr>
              <a:t>TSPs</a:t>
            </a:r>
            <a:r>
              <a:rPr lang="zh-CN" altLang="en-US" sz="2200" dirty="0">
                <a:solidFill>
                  <a:schemeClr val="bg1"/>
                </a:solidFill>
                <a:ea typeface="楷体" pitchFamily="49" charset="-122"/>
              </a:rPr>
              <a:t>升高</a:t>
            </a:r>
            <a:r>
              <a:rPr lang="en-US" altLang="zh-CN" sz="2200" dirty="0" err="1">
                <a:solidFill>
                  <a:schemeClr val="bg1"/>
                </a:solidFill>
                <a:ea typeface="楷体" pitchFamily="49" charset="-122"/>
              </a:rPr>
              <a:t>100ug</a:t>
            </a:r>
            <a:r>
              <a:rPr lang="en-US" altLang="zh-CN" sz="2200" dirty="0">
                <a:solidFill>
                  <a:schemeClr val="bg1"/>
                </a:solidFill>
                <a:ea typeface="楷体" pitchFamily="49" charset="-122"/>
              </a:rPr>
              <a:t>/</a:t>
            </a:r>
            <a:r>
              <a:rPr lang="en-US" altLang="zh-CN" sz="2200" dirty="0" err="1">
                <a:solidFill>
                  <a:schemeClr val="bg1"/>
                </a:solidFill>
                <a:ea typeface="楷体" pitchFamily="49" charset="-122"/>
              </a:rPr>
              <a:t>m3</a:t>
            </a:r>
            <a:r>
              <a:rPr lang="zh-CN" altLang="en-US" sz="2200" dirty="0">
                <a:solidFill>
                  <a:schemeClr val="bg1"/>
                </a:solidFill>
                <a:ea typeface="楷体" pitchFamily="49" charset="-122"/>
              </a:rPr>
              <a:t>，心肺疾病死亡率上升</a:t>
            </a:r>
            <a:r>
              <a:rPr lang="en-US" altLang="zh-CN" sz="2200" dirty="0">
                <a:solidFill>
                  <a:schemeClr val="bg1"/>
                </a:solidFill>
                <a:ea typeface="楷体" pitchFamily="49" charset="-122"/>
              </a:rPr>
              <a:t>14%</a:t>
            </a:r>
            <a:r>
              <a:rPr lang="zh-CN" altLang="en-US" sz="2200" dirty="0">
                <a:solidFill>
                  <a:schemeClr val="bg1"/>
                </a:solidFill>
                <a:ea typeface="楷体" pitchFamily="49" charset="-122"/>
              </a:rPr>
              <a:t>，寿命减少</a:t>
            </a:r>
            <a:r>
              <a:rPr lang="en-US" altLang="zh-CN" sz="2200" dirty="0">
                <a:solidFill>
                  <a:schemeClr val="bg1"/>
                </a:solidFill>
                <a:ea typeface="楷体" pitchFamily="49" charset="-122"/>
              </a:rPr>
              <a:t>3</a:t>
            </a:r>
            <a:r>
              <a:rPr lang="zh-CN" altLang="en-US" sz="2200" dirty="0">
                <a:solidFill>
                  <a:schemeClr val="bg1"/>
                </a:solidFill>
                <a:ea typeface="楷体" pitchFamily="49" charset="-122"/>
              </a:rPr>
              <a:t>年</a:t>
            </a:r>
            <a:endParaRPr lang="en-US" altLang="zh-CN" sz="2200" dirty="0">
              <a:solidFill>
                <a:schemeClr val="bg1"/>
              </a:solidFill>
              <a:ea typeface="楷体" pitchFamily="49" charset="-122"/>
            </a:endParaRPr>
          </a:p>
          <a:p>
            <a:pPr algn="just">
              <a:lnSpc>
                <a:spcPct val="120000"/>
              </a:lnSpc>
              <a:spcBef>
                <a:spcPts val="300"/>
              </a:spcBef>
              <a:buClr>
                <a:srgbClr val="FF0000"/>
              </a:buClr>
              <a:buBlip>
                <a:blip r:embed="rId3"/>
              </a:buBlip>
            </a:pPr>
            <a:r>
              <a:rPr lang="zh-CN" altLang="en-US" sz="2200" dirty="0">
                <a:solidFill>
                  <a:schemeClr val="bg1"/>
                </a:solidFill>
                <a:ea typeface="楷体" pitchFamily="49" charset="-122"/>
              </a:rPr>
              <a:t>冬季取暖致淮河以北</a:t>
            </a:r>
            <a:r>
              <a:rPr lang="en-US" altLang="zh-CN" sz="2200" dirty="0" err="1">
                <a:solidFill>
                  <a:schemeClr val="bg1"/>
                </a:solidFill>
                <a:ea typeface="楷体" pitchFamily="49" charset="-122"/>
              </a:rPr>
              <a:t>TSPs</a:t>
            </a:r>
            <a:r>
              <a:rPr lang="zh-CN" altLang="en-US" sz="2200" dirty="0">
                <a:solidFill>
                  <a:schemeClr val="bg1"/>
                </a:solidFill>
                <a:ea typeface="楷体" pitchFamily="49" charset="-122"/>
              </a:rPr>
              <a:t>高</a:t>
            </a:r>
            <a:r>
              <a:rPr lang="en-US" altLang="zh-CN" sz="2200" dirty="0" err="1">
                <a:solidFill>
                  <a:schemeClr val="bg1"/>
                </a:solidFill>
                <a:ea typeface="楷体" pitchFamily="49" charset="-122"/>
              </a:rPr>
              <a:t>185ug</a:t>
            </a:r>
            <a:r>
              <a:rPr lang="en-US" altLang="zh-CN" sz="2200" dirty="0">
                <a:solidFill>
                  <a:schemeClr val="bg1"/>
                </a:solidFill>
                <a:ea typeface="楷体" pitchFamily="49" charset="-122"/>
              </a:rPr>
              <a:t>/</a:t>
            </a:r>
            <a:r>
              <a:rPr lang="en-US" altLang="zh-CN" sz="2200" dirty="0" err="1">
                <a:solidFill>
                  <a:schemeClr val="bg1"/>
                </a:solidFill>
                <a:ea typeface="楷体" pitchFamily="49" charset="-122"/>
              </a:rPr>
              <a:t>m3</a:t>
            </a:r>
            <a:r>
              <a:rPr lang="zh-CN" altLang="en-US" sz="2200" dirty="0">
                <a:solidFill>
                  <a:schemeClr val="bg1"/>
                </a:solidFill>
                <a:ea typeface="楷体" pitchFamily="49" charset="-122"/>
              </a:rPr>
              <a:t>，预期寿命减少</a:t>
            </a:r>
            <a:r>
              <a:rPr lang="en-US" altLang="zh-CN" sz="2200" dirty="0">
                <a:solidFill>
                  <a:schemeClr val="bg1"/>
                </a:solidFill>
                <a:ea typeface="楷体" pitchFamily="49" charset="-122"/>
              </a:rPr>
              <a:t>5.5</a:t>
            </a:r>
            <a:r>
              <a:rPr lang="zh-CN" altLang="en-US" sz="2200" dirty="0">
                <a:solidFill>
                  <a:schemeClr val="bg1"/>
                </a:solidFill>
                <a:ea typeface="楷体" pitchFamily="49" charset="-122"/>
              </a:rPr>
              <a:t>年</a:t>
            </a:r>
          </a:p>
        </p:txBody>
      </p:sp>
      <p:sp>
        <p:nvSpPr>
          <p:cNvPr id="34819" name="TextBox 4"/>
          <p:cNvSpPr txBox="1">
            <a:spLocks noChangeArrowheads="1"/>
          </p:cNvSpPr>
          <p:nvPr/>
        </p:nvSpPr>
        <p:spPr bwMode="auto">
          <a:xfrm>
            <a:off x="5915025" y="3167063"/>
            <a:ext cx="2905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r"/>
            <a:r>
              <a:rPr lang="en-US" altLang="zh-CN" sz="2000" i="1">
                <a:solidFill>
                  <a:schemeClr val="bg1"/>
                </a:solidFill>
                <a:latin typeface="Times New Roman" pitchFamily="18" charset="0"/>
                <a:cs typeface="Times New Roman" pitchFamily="18" charset="0"/>
              </a:rPr>
              <a:t>PNAS</a:t>
            </a:r>
            <a:r>
              <a:rPr lang="pl-PL" altLang="zh-CN" sz="2000" i="1">
                <a:solidFill>
                  <a:schemeClr val="bg1"/>
                </a:solidFill>
                <a:latin typeface="Times New Roman" pitchFamily="18" charset="0"/>
                <a:cs typeface="Times New Roman" pitchFamily="18" charset="0"/>
              </a:rPr>
              <a:t>. 2013 Jul 8</a:t>
            </a:r>
            <a:endParaRPr lang="zh-CN" altLang="en-US" sz="2000" i="1">
              <a:solidFill>
                <a:schemeClr val="bg1"/>
              </a:solidFill>
              <a:latin typeface="Times New Roman" pitchFamily="18" charset="0"/>
              <a:cs typeface="Times New Roman" pitchFamily="18" charset="0"/>
            </a:endParaRPr>
          </a:p>
        </p:txBody>
      </p:sp>
      <p:sp>
        <p:nvSpPr>
          <p:cNvPr id="34821" name="矩形 3"/>
          <p:cNvSpPr>
            <a:spLocks noChangeArrowheads="1"/>
          </p:cNvSpPr>
          <p:nvPr/>
        </p:nvSpPr>
        <p:spPr bwMode="auto">
          <a:xfrm>
            <a:off x="657225" y="3011488"/>
            <a:ext cx="2490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000">
                <a:solidFill>
                  <a:schemeClr val="bg1"/>
                </a:solidFill>
                <a:ea typeface="楷体" pitchFamily="49" charset="-122"/>
              </a:rPr>
              <a:t>TSP</a:t>
            </a:r>
            <a:r>
              <a:rPr lang="zh-CN" altLang="en-US" sz="2000">
                <a:solidFill>
                  <a:schemeClr val="bg1"/>
                </a:solidFill>
                <a:ea typeface="楷体" pitchFamily="49" charset="-122"/>
              </a:rPr>
              <a:t>：总悬浮颗粒物</a:t>
            </a:r>
            <a:endParaRPr lang="zh-CN" altLang="en-US" sz="2000">
              <a:solidFill>
                <a:schemeClr val="bg1"/>
              </a:solidFill>
            </a:endParaRPr>
          </a:p>
        </p:txBody>
      </p:sp>
      <p:sp>
        <p:nvSpPr>
          <p:cNvPr id="7" name="标题 1"/>
          <p:cNvSpPr txBox="1">
            <a:spLocks/>
          </p:cNvSpPr>
          <p:nvPr/>
        </p:nvSpPr>
        <p:spPr bwMode="auto">
          <a:xfrm>
            <a:off x="-26988" y="188913"/>
            <a:ext cx="9144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r>
              <a:rPr lang="zh-CN" altLang="en-US" sz="4000" dirty="0" smtClean="0">
                <a:solidFill>
                  <a:srgbClr val="FFFF99"/>
                </a:solidFill>
                <a:latin typeface="Calibri" pitchFamily="34" charset="0"/>
                <a:ea typeface="黑体" pitchFamily="49" charset="-122"/>
              </a:rPr>
              <a:t>大数据揭示环境对心血管</a:t>
            </a:r>
            <a:r>
              <a:rPr lang="zh-CN" altLang="en-US" sz="4000" dirty="0">
                <a:solidFill>
                  <a:srgbClr val="FFFF99"/>
                </a:solidFill>
                <a:latin typeface="Calibri" pitchFamily="34" charset="0"/>
                <a:ea typeface="黑体" pitchFamily="49" charset="-122"/>
              </a:rPr>
              <a:t>病</a:t>
            </a:r>
            <a:r>
              <a:rPr lang="zh-CN" altLang="en-US" sz="4000" dirty="0" smtClean="0">
                <a:solidFill>
                  <a:srgbClr val="FFFF99"/>
                </a:solidFill>
                <a:latin typeface="Calibri" pitchFamily="34" charset="0"/>
                <a:ea typeface="黑体" pitchFamily="49" charset="-122"/>
              </a:rPr>
              <a:t>的影响</a:t>
            </a:r>
            <a:endParaRPr lang="zh-CN" altLang="en-US" sz="4000" dirty="0">
              <a:solidFill>
                <a:srgbClr val="FFFF99"/>
              </a:solidFill>
              <a:latin typeface="Calibri" pitchFamily="34" charset="0"/>
              <a:ea typeface="黑体" pitchFamily="49" charset="-122"/>
            </a:endParaRPr>
          </a:p>
        </p:txBody>
      </p:sp>
      <p:pic>
        <p:nvPicPr>
          <p:cNvPr id="8" name="Picture 1" descr="C:\Users\dell\AppData\Roaming\Tencent\Users\286215885\QQ\WinTemp\RichOle\K0TNGE`[DL)ZWUTJXOE8B2J.jpg"/>
          <p:cNvPicPr>
            <a:picLocks noChangeAspect="1" noChangeArrowheads="1"/>
          </p:cNvPicPr>
          <p:nvPr/>
        </p:nvPicPr>
        <p:blipFill rotWithShape="1">
          <a:blip r:embed="rId4">
            <a:extLst>
              <a:ext uri="{28A0092B-C50C-407E-A947-70E740481C1C}">
                <a14:useLocalDpi xmlns:a14="http://schemas.microsoft.com/office/drawing/2010/main" val="0"/>
              </a:ext>
            </a:extLst>
          </a:blip>
          <a:srcRect t="6317" b="1"/>
          <a:stretch/>
        </p:blipFill>
        <p:spPr bwMode="auto">
          <a:xfrm>
            <a:off x="473949" y="3645024"/>
            <a:ext cx="7914475" cy="3059174"/>
          </a:xfrm>
          <a:prstGeom prst="round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587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8"/>
          <p:cNvGrpSpPr>
            <a:grpSpLocks/>
          </p:cNvGrpSpPr>
          <p:nvPr/>
        </p:nvGrpSpPr>
        <p:grpSpPr bwMode="auto">
          <a:xfrm>
            <a:off x="611560" y="1931031"/>
            <a:ext cx="8132390" cy="2290057"/>
            <a:chOff x="123118" y="285752"/>
            <a:chExt cx="8609599" cy="2485267"/>
          </a:xfrm>
        </p:grpSpPr>
        <p:pic>
          <p:nvPicPr>
            <p:cNvPr id="15392" name="图片 16"/>
            <p:cNvPicPr>
              <a:picLocks noChangeAspect="1" noChangeArrowheads="1"/>
            </p:cNvPicPr>
            <p:nvPr/>
          </p:nvPicPr>
          <p:blipFill rotWithShape="1">
            <a:blip r:embed="rId2" cstate="print"/>
            <a:srcRect l="20599" r="13875"/>
            <a:stretch/>
          </p:blipFill>
          <p:spPr bwMode="auto">
            <a:xfrm>
              <a:off x="123118" y="285752"/>
              <a:ext cx="2205978" cy="2485266"/>
            </a:xfrm>
            <a:prstGeom prst="rect">
              <a:avLst/>
            </a:prstGeom>
            <a:noFill/>
            <a:ln w="9525">
              <a:noFill/>
              <a:miter lim="800000"/>
              <a:headEnd/>
              <a:tailEnd/>
            </a:ln>
          </p:spPr>
        </p:pic>
        <p:pic>
          <p:nvPicPr>
            <p:cNvPr id="15393" name="图片 17" descr="北京pm浓度日均值"/>
            <p:cNvPicPr>
              <a:picLocks noChangeAspect="1" noChangeArrowheads="1"/>
            </p:cNvPicPr>
            <p:nvPr/>
          </p:nvPicPr>
          <p:blipFill>
            <a:blip r:embed="rId3" cstate="print"/>
            <a:srcRect b="8449"/>
            <a:stretch>
              <a:fillRect/>
            </a:stretch>
          </p:blipFill>
          <p:spPr bwMode="auto">
            <a:xfrm>
              <a:off x="2508044" y="285752"/>
              <a:ext cx="1928826" cy="2485266"/>
            </a:xfrm>
            <a:prstGeom prst="rect">
              <a:avLst/>
            </a:prstGeom>
            <a:noFill/>
            <a:ln w="9525">
              <a:noFill/>
              <a:miter lim="800000"/>
              <a:headEnd/>
              <a:tailEnd/>
            </a:ln>
          </p:spPr>
        </p:pic>
        <p:pic>
          <p:nvPicPr>
            <p:cNvPr id="15394" name="图片 18"/>
            <p:cNvPicPr>
              <a:picLocks noChangeAspect="1" noChangeArrowheads="1"/>
            </p:cNvPicPr>
            <p:nvPr/>
          </p:nvPicPr>
          <p:blipFill>
            <a:blip r:embed="rId4" cstate="print"/>
            <a:srcRect l="6451" t="4880" r="3226" b="7703"/>
            <a:stretch>
              <a:fillRect/>
            </a:stretch>
          </p:blipFill>
          <p:spPr bwMode="auto">
            <a:xfrm>
              <a:off x="4615817" y="285752"/>
              <a:ext cx="1941518" cy="2485266"/>
            </a:xfrm>
            <a:prstGeom prst="rect">
              <a:avLst/>
            </a:prstGeom>
            <a:noFill/>
            <a:ln w="9525">
              <a:noFill/>
              <a:miter lim="800000"/>
              <a:headEnd/>
              <a:tailEnd/>
            </a:ln>
          </p:spPr>
        </p:pic>
        <p:pic>
          <p:nvPicPr>
            <p:cNvPr id="15395" name="图片 19" descr="均值20140319dzh.tif"/>
            <p:cNvPicPr>
              <a:picLocks noChangeAspect="1" noChangeArrowheads="1"/>
            </p:cNvPicPr>
            <p:nvPr/>
          </p:nvPicPr>
          <p:blipFill rotWithShape="1">
            <a:blip r:embed="rId5" cstate="print"/>
            <a:srcRect l="6680" t="14360" r="5350" b="9746"/>
            <a:stretch/>
          </p:blipFill>
          <p:spPr bwMode="auto">
            <a:xfrm>
              <a:off x="6736283" y="285752"/>
              <a:ext cx="1996434" cy="2485267"/>
            </a:xfrm>
            <a:prstGeom prst="rect">
              <a:avLst/>
            </a:prstGeom>
            <a:noFill/>
            <a:ln w="9525">
              <a:noFill/>
              <a:miter lim="800000"/>
              <a:headEnd/>
              <a:tailEnd/>
            </a:ln>
          </p:spPr>
        </p:pic>
      </p:grpSp>
      <p:sp>
        <p:nvSpPr>
          <p:cNvPr id="116739" name="AutoShape 9" descr="483897main_Global-PM2"/>
          <p:cNvSpPr>
            <a:spLocks noChangeAspect="1" noChangeArrowheads="1"/>
          </p:cNvSpPr>
          <p:nvPr/>
        </p:nvSpPr>
        <p:spPr bwMode="auto">
          <a:xfrm>
            <a:off x="4419600" y="3492624"/>
            <a:ext cx="304800" cy="304800"/>
          </a:xfrm>
          <a:prstGeom prst="rect">
            <a:avLst/>
          </a:prstGeom>
          <a:noFill/>
          <a:ln w="9525">
            <a:noFill/>
            <a:miter lim="800000"/>
            <a:headEnd/>
            <a:tailEnd/>
          </a:ln>
        </p:spPr>
        <p:txBody>
          <a:bodyPr/>
          <a:lstStyle/>
          <a:p>
            <a:endParaRPr lang="zh-CN" altLang="en-US">
              <a:latin typeface="Calibri" pitchFamily="34" charset="0"/>
            </a:endParaRPr>
          </a:p>
        </p:txBody>
      </p:sp>
      <p:sp>
        <p:nvSpPr>
          <p:cNvPr id="116740" name="AutoShape 10" descr="483897main_Global-PM2"/>
          <p:cNvSpPr>
            <a:spLocks noChangeAspect="1" noChangeArrowheads="1"/>
          </p:cNvSpPr>
          <p:nvPr/>
        </p:nvSpPr>
        <p:spPr bwMode="auto">
          <a:xfrm>
            <a:off x="4419600" y="3492624"/>
            <a:ext cx="304800" cy="304800"/>
          </a:xfrm>
          <a:prstGeom prst="rect">
            <a:avLst/>
          </a:prstGeom>
          <a:noFill/>
          <a:ln w="9525">
            <a:noFill/>
            <a:miter lim="800000"/>
            <a:headEnd/>
            <a:tailEnd/>
          </a:ln>
        </p:spPr>
        <p:txBody>
          <a:bodyPr/>
          <a:lstStyle/>
          <a:p>
            <a:endParaRPr lang="zh-CN" altLang="en-US">
              <a:latin typeface="Calibri" pitchFamily="34" charset="0"/>
            </a:endParaRPr>
          </a:p>
        </p:txBody>
      </p:sp>
      <p:sp>
        <p:nvSpPr>
          <p:cNvPr id="116741" name="AutoShape 11" descr="483897main_Global-PM2"/>
          <p:cNvSpPr>
            <a:spLocks noChangeAspect="1" noChangeArrowheads="1"/>
          </p:cNvSpPr>
          <p:nvPr/>
        </p:nvSpPr>
        <p:spPr bwMode="auto">
          <a:xfrm>
            <a:off x="4419600" y="3492624"/>
            <a:ext cx="304800" cy="304800"/>
          </a:xfrm>
          <a:prstGeom prst="rect">
            <a:avLst/>
          </a:prstGeom>
          <a:noFill/>
          <a:ln w="9525">
            <a:noFill/>
            <a:miter lim="800000"/>
            <a:headEnd/>
            <a:tailEnd/>
          </a:ln>
        </p:spPr>
        <p:txBody>
          <a:bodyPr/>
          <a:lstStyle/>
          <a:p>
            <a:endParaRPr lang="zh-CN" altLang="en-US">
              <a:latin typeface="Calibri" pitchFamily="34" charset="0"/>
            </a:endParaRPr>
          </a:p>
        </p:txBody>
      </p:sp>
      <p:sp>
        <p:nvSpPr>
          <p:cNvPr id="15367" name="矩形 8"/>
          <p:cNvSpPr>
            <a:spLocks noChangeArrowheads="1"/>
          </p:cNvSpPr>
          <p:nvPr/>
        </p:nvSpPr>
        <p:spPr bwMode="auto">
          <a:xfrm>
            <a:off x="401212" y="1013827"/>
            <a:ext cx="9283356" cy="830997"/>
          </a:xfrm>
          <a:prstGeom prst="rect">
            <a:avLst/>
          </a:prstGeom>
          <a:noFill/>
          <a:ln w="9525">
            <a:noFill/>
            <a:miter lim="800000"/>
            <a:headEnd/>
            <a:tailEnd/>
          </a:ln>
        </p:spPr>
        <p:txBody>
          <a:bodyPr wrap="square">
            <a:spAutoFit/>
          </a:bodyPr>
          <a:lstStyle/>
          <a:p>
            <a:pPr>
              <a:buClr>
                <a:srgbClr val="FFFF66"/>
              </a:buClr>
              <a:buFont typeface="Arial" charset="0"/>
              <a:buChar char="•"/>
            </a:pPr>
            <a:r>
              <a:rPr lang="zh-CN" altLang="en-US" dirty="0" smtClean="0">
                <a:solidFill>
                  <a:prstClr val="white"/>
                </a:solidFill>
                <a:latin typeface="楷体" pitchFamily="49" charset="-122"/>
                <a:ea typeface="楷体" pitchFamily="49" charset="-122"/>
              </a:rPr>
              <a:t>污染</a:t>
            </a:r>
            <a:r>
              <a:rPr lang="zh-CN" altLang="en-US" dirty="0">
                <a:solidFill>
                  <a:prstClr val="white"/>
                </a:solidFill>
                <a:latin typeface="楷体" pitchFamily="49" charset="-122"/>
                <a:ea typeface="楷体" pitchFamily="49" charset="-122"/>
              </a:rPr>
              <a:t>严重且人口密集的区县超额死亡人口</a:t>
            </a:r>
            <a:r>
              <a:rPr lang="zh-CN" altLang="en-US" dirty="0" smtClean="0">
                <a:solidFill>
                  <a:prstClr val="white"/>
                </a:solidFill>
                <a:latin typeface="楷体" pitchFamily="49" charset="-122"/>
                <a:ea typeface="楷体" pitchFamily="49" charset="-122"/>
              </a:rPr>
              <a:t>数多</a:t>
            </a:r>
            <a:endParaRPr lang="en-US" altLang="zh-CN" dirty="0">
              <a:solidFill>
                <a:prstClr val="white"/>
              </a:solidFill>
              <a:latin typeface="楷体" pitchFamily="49" charset="-122"/>
              <a:ea typeface="楷体" pitchFamily="49" charset="-122"/>
            </a:endParaRPr>
          </a:p>
          <a:p>
            <a:pPr>
              <a:buClr>
                <a:srgbClr val="FFFF66"/>
              </a:buClr>
              <a:buFont typeface="Arial" charset="0"/>
              <a:buChar char="•"/>
            </a:pPr>
            <a:r>
              <a:rPr lang="zh-CN" altLang="en-US" dirty="0">
                <a:solidFill>
                  <a:prstClr val="white"/>
                </a:solidFill>
                <a:latin typeface="楷体" pitchFamily="49" charset="-122"/>
                <a:ea typeface="楷体" pitchFamily="49" charset="-122"/>
              </a:rPr>
              <a:t>去除人口基数影响后，高水平</a:t>
            </a:r>
            <a:r>
              <a:rPr lang="zh-CN" altLang="en-US" dirty="0" smtClean="0">
                <a:solidFill>
                  <a:prstClr val="white"/>
                </a:solidFill>
                <a:latin typeface="楷体" pitchFamily="49" charset="-122"/>
                <a:ea typeface="楷体" pitchFamily="49" charset="-122"/>
              </a:rPr>
              <a:t>污染仍是健康</a:t>
            </a:r>
            <a:r>
              <a:rPr lang="zh-CN" altLang="en-US" dirty="0">
                <a:solidFill>
                  <a:prstClr val="white"/>
                </a:solidFill>
                <a:latin typeface="楷体" pitchFamily="49" charset="-122"/>
                <a:ea typeface="楷体" pitchFamily="49" charset="-122"/>
              </a:rPr>
              <a:t>风险的重要</a:t>
            </a:r>
            <a:r>
              <a:rPr lang="zh-CN" altLang="en-US" dirty="0" smtClean="0">
                <a:solidFill>
                  <a:prstClr val="white"/>
                </a:solidFill>
                <a:latin typeface="楷体" pitchFamily="49" charset="-122"/>
                <a:ea typeface="楷体" pitchFamily="49" charset="-122"/>
              </a:rPr>
              <a:t>因素</a:t>
            </a:r>
          </a:p>
        </p:txBody>
      </p:sp>
      <p:grpSp>
        <p:nvGrpSpPr>
          <p:cNvPr id="7" name="组合 19"/>
          <p:cNvGrpSpPr>
            <a:grpSpLocks/>
          </p:cNvGrpSpPr>
          <p:nvPr/>
        </p:nvGrpSpPr>
        <p:grpSpPr bwMode="auto">
          <a:xfrm>
            <a:off x="607632" y="4616174"/>
            <a:ext cx="8068824" cy="2125194"/>
            <a:chOff x="197973" y="3689427"/>
            <a:chExt cx="9129974" cy="2649292"/>
          </a:xfrm>
        </p:grpSpPr>
        <p:grpSp>
          <p:nvGrpSpPr>
            <p:cNvPr id="9" name="组合 16"/>
            <p:cNvGrpSpPr>
              <a:grpSpLocks/>
            </p:cNvGrpSpPr>
            <p:nvPr/>
          </p:nvGrpSpPr>
          <p:grpSpPr bwMode="auto">
            <a:xfrm>
              <a:off x="2650054" y="3689427"/>
              <a:ext cx="6677893" cy="2649292"/>
              <a:chOff x="2650054" y="3689427"/>
              <a:chExt cx="6677893" cy="2649292"/>
            </a:xfrm>
          </p:grpSpPr>
          <p:pic>
            <p:nvPicPr>
              <p:cNvPr id="15383" name="图片 32" descr="1118北京人口标化加权超额死亡人数"/>
              <p:cNvPicPr>
                <a:picLocks noChangeAspect="1" noChangeArrowheads="1"/>
              </p:cNvPicPr>
              <p:nvPr/>
            </p:nvPicPr>
            <p:blipFill rotWithShape="1">
              <a:blip r:embed="rId6" cstate="print"/>
              <a:srcRect t="1" b="2407"/>
              <a:stretch/>
            </p:blipFill>
            <p:spPr bwMode="auto">
              <a:xfrm>
                <a:off x="4856477" y="3689427"/>
                <a:ext cx="2214546" cy="2649292"/>
              </a:xfrm>
              <a:prstGeom prst="rect">
                <a:avLst/>
              </a:prstGeom>
              <a:noFill/>
              <a:ln w="9525">
                <a:noFill/>
                <a:miter lim="800000"/>
                <a:headEnd/>
                <a:tailEnd/>
              </a:ln>
            </p:spPr>
          </p:pic>
          <p:pic>
            <p:nvPicPr>
              <p:cNvPr id="15384" name="图片 6" descr="标化20140319dzh.tif"/>
              <p:cNvPicPr>
                <a:picLocks noChangeAspect="1" noChangeArrowheads="1"/>
              </p:cNvPicPr>
              <p:nvPr/>
            </p:nvPicPr>
            <p:blipFill rotWithShape="1">
              <a:blip r:embed="rId7" cstate="print"/>
              <a:srcRect l="7824" t="13586" r="6848" b="5888"/>
              <a:stretch/>
            </p:blipFill>
            <p:spPr bwMode="auto">
              <a:xfrm>
                <a:off x="7194440" y="3714752"/>
                <a:ext cx="2133507" cy="2596208"/>
              </a:xfrm>
              <a:prstGeom prst="rect">
                <a:avLst/>
              </a:prstGeom>
              <a:noFill/>
              <a:ln w="9525">
                <a:noFill/>
                <a:miter lim="800000"/>
                <a:headEnd/>
                <a:tailEnd/>
              </a:ln>
            </p:spPr>
          </p:pic>
          <p:pic>
            <p:nvPicPr>
              <p:cNvPr id="15385" name="图片 34" descr="人口标化超额死亡bj.tif"/>
              <p:cNvPicPr>
                <a:picLocks noChangeAspect="1" noChangeArrowheads="1"/>
              </p:cNvPicPr>
              <p:nvPr/>
            </p:nvPicPr>
            <p:blipFill rotWithShape="1">
              <a:blip r:embed="rId8" cstate="print"/>
              <a:srcRect l="4452" t="10566" r="8112" b="12083"/>
              <a:stretch/>
            </p:blipFill>
            <p:spPr bwMode="auto">
              <a:xfrm>
                <a:off x="2650054" y="3724153"/>
                <a:ext cx="2083006" cy="2614566"/>
              </a:xfrm>
              <a:prstGeom prst="rect">
                <a:avLst/>
              </a:prstGeom>
              <a:noFill/>
              <a:ln w="9525">
                <a:noFill/>
                <a:miter lim="800000"/>
                <a:headEnd/>
                <a:tailEnd/>
              </a:ln>
            </p:spPr>
          </p:pic>
        </p:grpSp>
        <p:pic>
          <p:nvPicPr>
            <p:cNvPr id="15382" name="图片 13"/>
            <p:cNvPicPr>
              <a:picLocks noChangeAspect="1" noChangeArrowheads="1"/>
            </p:cNvPicPr>
            <p:nvPr/>
          </p:nvPicPr>
          <p:blipFill rotWithShape="1">
            <a:blip r:embed="rId9" cstate="print"/>
            <a:srcRect l="19408" t="2779" r="13019" b="-2"/>
            <a:stretch/>
          </p:blipFill>
          <p:spPr bwMode="auto">
            <a:xfrm>
              <a:off x="197973" y="3724153"/>
              <a:ext cx="2328665" cy="2586807"/>
            </a:xfrm>
            <a:prstGeom prst="rect">
              <a:avLst/>
            </a:prstGeom>
            <a:noFill/>
            <a:ln w="9525">
              <a:noFill/>
              <a:miter lim="800000"/>
              <a:headEnd/>
              <a:tailEnd/>
            </a:ln>
          </p:spPr>
        </p:pic>
      </p:grpSp>
      <p:sp>
        <p:nvSpPr>
          <p:cNvPr id="37" name="TextBox 36"/>
          <p:cNvSpPr txBox="1">
            <a:spLocks noChangeArrowheads="1"/>
          </p:cNvSpPr>
          <p:nvPr/>
        </p:nvSpPr>
        <p:spPr bwMode="auto">
          <a:xfrm>
            <a:off x="119117" y="2073970"/>
            <a:ext cx="492443" cy="2075110"/>
          </a:xfrm>
          <a:prstGeom prst="rect">
            <a:avLst/>
          </a:prstGeom>
          <a:noFill/>
          <a:ln w="9525">
            <a:noFill/>
            <a:miter lim="800000"/>
            <a:headEnd/>
            <a:tailEnd/>
          </a:ln>
        </p:spPr>
        <p:txBody>
          <a:bodyPr vert="eaVert" wrap="square">
            <a:spAutoFit/>
          </a:bodyPr>
          <a:lstStyle/>
          <a:p>
            <a:r>
              <a:rPr lang="en-US" altLang="zh-CN" sz="2000" dirty="0" err="1">
                <a:solidFill>
                  <a:prstClr val="white"/>
                </a:solidFill>
                <a:latin typeface="Arial"/>
                <a:ea typeface="楷体" pitchFamily="49" charset="-122"/>
                <a:cs typeface="Times New Roman" pitchFamily="18" charset="0"/>
              </a:rPr>
              <a:t>PM</a:t>
            </a:r>
            <a:r>
              <a:rPr lang="en-US" altLang="zh-CN" sz="2000" baseline="-25000" dirty="0" err="1">
                <a:solidFill>
                  <a:prstClr val="white"/>
                </a:solidFill>
                <a:latin typeface="Arial"/>
                <a:ea typeface="楷体" pitchFamily="49" charset="-122"/>
                <a:cs typeface="Times New Roman" pitchFamily="18" charset="0"/>
              </a:rPr>
              <a:t>2.5</a:t>
            </a:r>
            <a:r>
              <a:rPr lang="zh-CN" altLang="en-US" sz="2000" dirty="0" smtClean="0">
                <a:solidFill>
                  <a:prstClr val="white"/>
                </a:solidFill>
                <a:latin typeface="Arial"/>
                <a:ea typeface="楷体" pitchFamily="49" charset="-122"/>
                <a:cs typeface="Times New Roman" pitchFamily="18" charset="0"/>
              </a:rPr>
              <a:t>浓度分布</a:t>
            </a:r>
            <a:endParaRPr lang="zh-CN" altLang="en-US" sz="2000" dirty="0">
              <a:solidFill>
                <a:prstClr val="white"/>
              </a:solidFill>
              <a:latin typeface="Arial"/>
              <a:ea typeface="楷体" pitchFamily="49" charset="-122"/>
              <a:cs typeface="Times New Roman" pitchFamily="18" charset="0"/>
            </a:endParaRPr>
          </a:p>
        </p:txBody>
      </p:sp>
      <p:sp>
        <p:nvSpPr>
          <p:cNvPr id="38" name="TextBox 37"/>
          <p:cNvSpPr txBox="1">
            <a:spLocks noChangeArrowheads="1"/>
          </p:cNvSpPr>
          <p:nvPr/>
        </p:nvSpPr>
        <p:spPr bwMode="auto">
          <a:xfrm>
            <a:off x="47109" y="4573712"/>
            <a:ext cx="492443" cy="2167656"/>
          </a:xfrm>
          <a:prstGeom prst="rect">
            <a:avLst/>
          </a:prstGeom>
          <a:noFill/>
          <a:ln w="9525">
            <a:noFill/>
            <a:miter lim="800000"/>
            <a:headEnd/>
            <a:tailEnd/>
          </a:ln>
        </p:spPr>
        <p:txBody>
          <a:bodyPr vert="eaVert" wrap="square">
            <a:spAutoFit/>
          </a:bodyPr>
          <a:lstStyle/>
          <a:p>
            <a:r>
              <a:rPr lang="zh-CN" altLang="en-US" sz="2000" dirty="0">
                <a:solidFill>
                  <a:prstClr val="white"/>
                </a:solidFill>
                <a:latin typeface="楷体" pitchFamily="49" charset="-122"/>
                <a:ea typeface="楷体" pitchFamily="49" charset="-122"/>
                <a:cs typeface="Times New Roman" pitchFamily="18" charset="0"/>
              </a:rPr>
              <a:t>超额死亡</a:t>
            </a:r>
            <a:r>
              <a:rPr lang="zh-CN" altLang="en-US" sz="2000" dirty="0" smtClean="0">
                <a:solidFill>
                  <a:prstClr val="white"/>
                </a:solidFill>
                <a:latin typeface="楷体" pitchFamily="49" charset="-122"/>
                <a:ea typeface="楷体" pitchFamily="49" charset="-122"/>
                <a:cs typeface="Times New Roman" pitchFamily="18" charset="0"/>
              </a:rPr>
              <a:t>风险分布</a:t>
            </a:r>
            <a:endParaRPr lang="zh-CN" altLang="en-US" sz="2000" dirty="0">
              <a:solidFill>
                <a:prstClr val="white"/>
              </a:solidFill>
              <a:latin typeface="楷体" pitchFamily="49" charset="-122"/>
              <a:ea typeface="楷体" pitchFamily="49" charset="-122"/>
              <a:cs typeface="Times New Roman" pitchFamily="18" charset="0"/>
            </a:endParaRPr>
          </a:p>
        </p:txBody>
      </p:sp>
      <p:sp>
        <p:nvSpPr>
          <p:cNvPr id="39" name="TextBox 38"/>
          <p:cNvSpPr txBox="1">
            <a:spLocks noChangeArrowheads="1"/>
          </p:cNvSpPr>
          <p:nvPr/>
        </p:nvSpPr>
        <p:spPr bwMode="auto">
          <a:xfrm>
            <a:off x="463616" y="4191471"/>
            <a:ext cx="9797016" cy="461665"/>
          </a:xfrm>
          <a:prstGeom prst="rect">
            <a:avLst/>
          </a:prstGeom>
          <a:noFill/>
          <a:ln w="9525">
            <a:noFill/>
            <a:miter lim="800000"/>
            <a:headEnd/>
            <a:tailEnd/>
          </a:ln>
        </p:spPr>
        <p:txBody>
          <a:bodyPr wrap="square">
            <a:spAutoFit/>
          </a:bodyPr>
          <a:lstStyle/>
          <a:p>
            <a:r>
              <a:rPr lang="zh-CN" altLang="en-US" dirty="0" smtClean="0">
                <a:solidFill>
                  <a:prstClr val="white"/>
                </a:solidFill>
                <a:latin typeface="楷体" pitchFamily="49" charset="-122"/>
                <a:ea typeface="楷体" pitchFamily="49" charset="-122"/>
              </a:rPr>
              <a:t>     春季          夏季        秋季          冬季</a:t>
            </a:r>
            <a:endParaRPr lang="zh-CN" altLang="en-US" dirty="0">
              <a:solidFill>
                <a:prstClr val="white"/>
              </a:solidFill>
              <a:latin typeface="楷体" pitchFamily="49" charset="-122"/>
              <a:ea typeface="楷体" pitchFamily="49" charset="-122"/>
            </a:endParaRPr>
          </a:p>
        </p:txBody>
      </p:sp>
      <p:sp>
        <p:nvSpPr>
          <p:cNvPr id="21" name="标题 1"/>
          <p:cNvSpPr txBox="1">
            <a:spLocks/>
          </p:cNvSpPr>
          <p:nvPr/>
        </p:nvSpPr>
        <p:spPr bwMode="auto">
          <a:xfrm>
            <a:off x="-26988" y="116632"/>
            <a:ext cx="9144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r>
              <a:rPr lang="zh-CN" altLang="en-US" sz="4000" dirty="0">
                <a:solidFill>
                  <a:srgbClr val="FFFF99"/>
                </a:solidFill>
                <a:latin typeface="Calibri" pitchFamily="34" charset="0"/>
                <a:ea typeface="黑体" pitchFamily="49" charset="-122"/>
              </a:rPr>
              <a:t>揭示</a:t>
            </a:r>
            <a:r>
              <a:rPr lang="zh-CN" altLang="en-US" sz="4000" dirty="0" smtClean="0">
                <a:solidFill>
                  <a:srgbClr val="FFFF99"/>
                </a:solidFill>
                <a:latin typeface="Calibri" pitchFamily="34" charset="0"/>
                <a:ea typeface="黑体" pitchFamily="49" charset="-122"/>
              </a:rPr>
              <a:t>环境因素对心血管</a:t>
            </a:r>
            <a:r>
              <a:rPr lang="zh-CN" altLang="en-US" sz="4000" dirty="0">
                <a:solidFill>
                  <a:srgbClr val="FFFF99"/>
                </a:solidFill>
                <a:latin typeface="Calibri" pitchFamily="34" charset="0"/>
                <a:ea typeface="黑体" pitchFamily="49" charset="-122"/>
              </a:rPr>
              <a:t>病</a:t>
            </a:r>
            <a:r>
              <a:rPr lang="zh-CN" altLang="en-US" sz="4000" dirty="0" smtClean="0">
                <a:solidFill>
                  <a:srgbClr val="FFFF99"/>
                </a:solidFill>
                <a:latin typeface="Calibri" pitchFamily="34" charset="0"/>
                <a:ea typeface="黑体" pitchFamily="49" charset="-122"/>
              </a:rPr>
              <a:t>的影响</a:t>
            </a:r>
            <a:endParaRPr lang="zh-CN" altLang="en-US" sz="4000" dirty="0">
              <a:solidFill>
                <a:srgbClr val="FFFF99"/>
              </a:solidFill>
              <a:latin typeface="Calibri" pitchFamily="34" charset="0"/>
              <a:ea typeface="黑体" pitchFamily="49" charset="-122"/>
            </a:endParaRPr>
          </a:p>
        </p:txBody>
      </p:sp>
    </p:spTree>
    <p:extLst>
      <p:ext uri="{BB962C8B-B14F-4D97-AF65-F5344CB8AC3E}">
        <p14:creationId xmlns:p14="http://schemas.microsoft.com/office/powerpoint/2010/main" val="313697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nodePh="1">
                                  <p:stCondLst>
                                    <p:cond delay="0"/>
                                  </p:stCondLst>
                                  <p:endCondLst>
                                    <p:cond evt="begin" delay="0">
                                      <p:tn val="5"/>
                                    </p:cond>
                                  </p:endCondLst>
                                  <p:childTnLst>
                                    <p:set>
                                      <p:cBhvr>
                                        <p:cTn id="6" dur="1" fill="hold">
                                          <p:stCondLst>
                                            <p:cond delay="0"/>
                                          </p:stCondLst>
                                        </p:cTn>
                                        <p:tgtEl>
                                          <p:spTgt spid="116739"/>
                                        </p:tgtEl>
                                        <p:attrNameLst>
                                          <p:attrName>style.visibility</p:attrName>
                                        </p:attrNameLst>
                                      </p:cBhvr>
                                      <p:to>
                                        <p:strVal val="visible"/>
                                      </p:to>
                                    </p:set>
                                    <p:animEffect transition="in" filter="wipe(up)">
                                      <p:cBhvr>
                                        <p:cTn id="7" dur="500"/>
                                        <p:tgtEl>
                                          <p:spTgt spid="116739"/>
                                        </p:tgtEl>
                                      </p:cBhvr>
                                    </p:animEffect>
                                  </p:childTnLst>
                                </p:cTn>
                              </p:par>
                              <p:par>
                                <p:cTn id="8" presetID="22" presetClass="entr" presetSubtype="1" fill="hold" grpId="0" nodeType="withEffect" nodePh="1">
                                  <p:stCondLst>
                                    <p:cond delay="0"/>
                                  </p:stCondLst>
                                  <p:endCondLst>
                                    <p:cond evt="begin" delay="0">
                                      <p:tn val="8"/>
                                    </p:cond>
                                  </p:endCondLst>
                                  <p:childTnLst>
                                    <p:set>
                                      <p:cBhvr>
                                        <p:cTn id="9" dur="1" fill="hold">
                                          <p:stCondLst>
                                            <p:cond delay="0"/>
                                          </p:stCondLst>
                                        </p:cTn>
                                        <p:tgtEl>
                                          <p:spTgt spid="116740"/>
                                        </p:tgtEl>
                                        <p:attrNameLst>
                                          <p:attrName>style.visibility</p:attrName>
                                        </p:attrNameLst>
                                      </p:cBhvr>
                                      <p:to>
                                        <p:strVal val="visible"/>
                                      </p:to>
                                    </p:set>
                                    <p:animEffect transition="in" filter="wipe(up)">
                                      <p:cBhvr>
                                        <p:cTn id="10" dur="500"/>
                                        <p:tgtEl>
                                          <p:spTgt spid="116740"/>
                                        </p:tgtEl>
                                      </p:cBhvr>
                                    </p:animEffect>
                                  </p:childTnLst>
                                </p:cTn>
                              </p:par>
                              <p:par>
                                <p:cTn id="11" presetID="22" presetClass="entr" presetSubtype="1" fill="hold" grpId="0" nodeType="withEffect" nodePh="1">
                                  <p:stCondLst>
                                    <p:cond delay="0"/>
                                  </p:stCondLst>
                                  <p:endCondLst>
                                    <p:cond evt="begin" delay="0">
                                      <p:tn val="11"/>
                                    </p:cond>
                                  </p:endCondLst>
                                  <p:childTnLst>
                                    <p:set>
                                      <p:cBhvr>
                                        <p:cTn id="12" dur="1" fill="hold">
                                          <p:stCondLst>
                                            <p:cond delay="0"/>
                                          </p:stCondLst>
                                        </p:cTn>
                                        <p:tgtEl>
                                          <p:spTgt spid="116741"/>
                                        </p:tgtEl>
                                        <p:attrNameLst>
                                          <p:attrName>style.visibility</p:attrName>
                                        </p:attrNameLst>
                                      </p:cBhvr>
                                      <p:to>
                                        <p:strVal val="visible"/>
                                      </p:to>
                                    </p:set>
                                    <p:animEffect transition="in" filter="wipe(up)">
                                      <p:cBhvr>
                                        <p:cTn id="13" dur="500"/>
                                        <p:tgtEl>
                                          <p:spTgt spid="1167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p:bldP spid="116740" grpId="0"/>
      <p:bldP spid="11674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599" y="1666453"/>
            <a:ext cx="8719889" cy="4524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标题 1"/>
          <p:cNvSpPr txBox="1">
            <a:spLocks noGrp="1"/>
          </p:cNvSpPr>
          <p:nvPr>
            <p:ph type="title"/>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r>
              <a:rPr lang="zh-CN" altLang="en-US" sz="4000" dirty="0">
                <a:solidFill>
                  <a:srgbClr val="FFFF99"/>
                </a:solidFill>
                <a:latin typeface="Calibri" pitchFamily="34" charset="0"/>
                <a:ea typeface="黑体" pitchFamily="49" charset="-122"/>
              </a:rPr>
              <a:t>揭示</a:t>
            </a:r>
            <a:r>
              <a:rPr lang="zh-CN" altLang="en-US" sz="4000" dirty="0" smtClean="0">
                <a:solidFill>
                  <a:srgbClr val="FFFF99"/>
                </a:solidFill>
                <a:latin typeface="Calibri" pitchFamily="34" charset="0"/>
                <a:ea typeface="黑体" pitchFamily="49" charset="-122"/>
              </a:rPr>
              <a:t>环境因素对心血管</a:t>
            </a:r>
            <a:r>
              <a:rPr lang="zh-CN" altLang="en-US" sz="4000" dirty="0">
                <a:solidFill>
                  <a:srgbClr val="FFFF99"/>
                </a:solidFill>
                <a:latin typeface="Calibri" pitchFamily="34" charset="0"/>
                <a:ea typeface="黑体" pitchFamily="49" charset="-122"/>
              </a:rPr>
              <a:t>病</a:t>
            </a:r>
            <a:r>
              <a:rPr lang="zh-CN" altLang="en-US" sz="4000" dirty="0" smtClean="0">
                <a:solidFill>
                  <a:srgbClr val="FFFF99"/>
                </a:solidFill>
                <a:latin typeface="Calibri" pitchFamily="34" charset="0"/>
                <a:ea typeface="黑体" pitchFamily="49" charset="-122"/>
              </a:rPr>
              <a:t>的影响</a:t>
            </a:r>
            <a:endParaRPr lang="zh-CN" altLang="en-US" sz="4000" dirty="0">
              <a:solidFill>
                <a:srgbClr val="FFFF99"/>
              </a:solidFill>
              <a:latin typeface="Calibri" pitchFamily="34" charset="0"/>
              <a:ea typeface="黑体" pitchFamily="49" charset="-122"/>
            </a:endParaRPr>
          </a:p>
        </p:txBody>
      </p:sp>
    </p:spTree>
    <p:extLst>
      <p:ext uri="{BB962C8B-B14F-4D97-AF65-F5344CB8AC3E}">
        <p14:creationId xmlns:p14="http://schemas.microsoft.com/office/powerpoint/2010/main" val="36139829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title"/>
          </p:nvPr>
        </p:nvSpPr>
        <p:spPr>
          <a:xfrm>
            <a:off x="449411" y="1052736"/>
            <a:ext cx="8472488" cy="585788"/>
          </a:xfrm>
        </p:spPr>
        <p:txBody>
          <a:bodyPr/>
          <a:lstStyle/>
          <a:p>
            <a:pPr eaLnBrk="1" hangingPunct="1"/>
            <a:r>
              <a:rPr lang="zh-CN" altLang="en-US" sz="2800" b="1" dirty="0" smtClean="0">
                <a:solidFill>
                  <a:schemeClr val="bg1"/>
                </a:solidFill>
                <a:latin typeface="楷体" pitchFamily="49" charset="-122"/>
                <a:ea typeface="楷体" pitchFamily="49" charset="-122"/>
              </a:rPr>
              <a:t>立法公共场所禁烟后</a:t>
            </a:r>
            <a:r>
              <a:rPr lang="en-US" altLang="zh-CN" sz="2800" b="1" dirty="0" smtClean="0">
                <a:solidFill>
                  <a:schemeClr val="bg1"/>
                </a:solidFill>
                <a:latin typeface="楷体" pitchFamily="49" charset="-122"/>
                <a:ea typeface="楷体" pitchFamily="49" charset="-122"/>
              </a:rPr>
              <a:t>ACS</a:t>
            </a:r>
            <a:r>
              <a:rPr lang="zh-CN" altLang="en-US" sz="2800" b="1" dirty="0" smtClean="0">
                <a:solidFill>
                  <a:schemeClr val="bg1"/>
                </a:solidFill>
                <a:latin typeface="楷体" pitchFamily="49" charset="-122"/>
                <a:ea typeface="楷体" pitchFamily="49" charset="-122"/>
              </a:rPr>
              <a:t>住院率下降</a:t>
            </a:r>
          </a:p>
        </p:txBody>
      </p:sp>
      <p:sp>
        <p:nvSpPr>
          <p:cNvPr id="27651" name="文本占位符 2"/>
          <p:cNvSpPr>
            <a:spLocks noGrp="1"/>
          </p:cNvSpPr>
          <p:nvPr>
            <p:ph type="body" sz="quarter" idx="10"/>
          </p:nvPr>
        </p:nvSpPr>
        <p:spPr>
          <a:xfrm>
            <a:off x="5754115" y="6313878"/>
            <a:ext cx="2778325" cy="41395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spcBef>
                <a:spcPct val="0"/>
              </a:spcBef>
            </a:pPr>
            <a:r>
              <a:rPr lang="en-US" altLang="zh-CN" sz="2200" i="1" kern="1200" dirty="0">
                <a:solidFill>
                  <a:srgbClr val="FFFFFF"/>
                </a:solidFill>
                <a:latin typeface="Times New Roman" panose="02020603050405020304" pitchFamily="18" charset="0"/>
                <a:ea typeface="宋体" pitchFamily="2" charset="-122"/>
                <a:cs typeface="Times New Roman" panose="02020603050405020304" pitchFamily="18" charset="0"/>
              </a:rPr>
              <a:t> </a:t>
            </a:r>
            <a:r>
              <a:rPr lang="en-US" altLang="en-US" sz="2200" i="1" kern="1200" dirty="0" err="1">
                <a:solidFill>
                  <a:srgbClr val="FFFFFF"/>
                </a:solidFill>
                <a:latin typeface="Times New Roman" panose="02020603050405020304" pitchFamily="18" charset="0"/>
                <a:ea typeface="宋体" pitchFamily="2" charset="-122"/>
                <a:cs typeface="Times New Roman" panose="02020603050405020304" pitchFamily="18" charset="0"/>
              </a:rPr>
              <a:t>N</a:t>
            </a:r>
            <a:r>
              <a:rPr lang="en-US" altLang="zh-CN" sz="2200" i="1" kern="1200" dirty="0" err="1">
                <a:solidFill>
                  <a:srgbClr val="FFFFFF"/>
                </a:solidFill>
                <a:latin typeface="Times New Roman" panose="02020603050405020304" pitchFamily="18" charset="0"/>
                <a:ea typeface="宋体" pitchFamily="2" charset="-122"/>
                <a:cs typeface="Times New Roman" panose="02020603050405020304" pitchFamily="18" charset="0"/>
              </a:rPr>
              <a:t>EJM</a:t>
            </a:r>
            <a:r>
              <a:rPr lang="en-US" altLang="zh-CN" sz="2200" i="1" kern="1200" dirty="0">
                <a:solidFill>
                  <a:srgbClr val="FFFFFF"/>
                </a:solidFill>
                <a:latin typeface="Times New Roman" panose="02020603050405020304" pitchFamily="18" charset="0"/>
                <a:ea typeface="宋体" pitchFamily="2" charset="-122"/>
                <a:cs typeface="Times New Roman" panose="02020603050405020304" pitchFamily="18" charset="0"/>
              </a:rPr>
              <a:t>.</a:t>
            </a:r>
            <a:r>
              <a:rPr lang="en-US" altLang="en-US" sz="2200" i="1" kern="1200" dirty="0">
                <a:solidFill>
                  <a:srgbClr val="FFFFFF"/>
                </a:solidFill>
                <a:latin typeface="Times New Roman" panose="02020603050405020304" pitchFamily="18" charset="0"/>
                <a:ea typeface="宋体" pitchFamily="2" charset="-122"/>
                <a:cs typeface="Times New Roman" panose="02020603050405020304" pitchFamily="18" charset="0"/>
              </a:rPr>
              <a:t> 2008;359:482</a:t>
            </a:r>
            <a:endParaRPr lang="zh-CN" altLang="en-US" sz="2200" i="1" kern="1200" dirty="0">
              <a:solidFill>
                <a:srgbClr val="FFFFFF"/>
              </a:solidFill>
              <a:latin typeface="Times New Roman" panose="02020603050405020304" pitchFamily="18" charset="0"/>
              <a:ea typeface="宋体" pitchFamily="2" charset="-122"/>
              <a:cs typeface="Times New Roman" panose="02020603050405020304" pitchFamily="18" charset="0"/>
            </a:endParaRPr>
          </a:p>
        </p:txBody>
      </p:sp>
      <p:pic>
        <p:nvPicPr>
          <p:cNvPr id="98308" name="Picture 4"/>
          <p:cNvPicPr>
            <a:picLocks noChangeAspect="1" noChangeArrowheads="1"/>
          </p:cNvPicPr>
          <p:nvPr/>
        </p:nvPicPr>
        <p:blipFill>
          <a:blip r:embed="rId3">
            <a:extLst/>
          </a:blip>
          <a:srcRect l="4501" t="4532" r="4922" b="15833"/>
          <a:stretch>
            <a:fillRect/>
          </a:stretch>
        </p:blipFill>
        <p:spPr bwMode="auto">
          <a:xfrm>
            <a:off x="971600" y="1772816"/>
            <a:ext cx="6936258" cy="3281708"/>
          </a:xfrm>
          <a:prstGeom prst="roundRect">
            <a:avLst/>
          </a:prstGeom>
          <a:noFill/>
          <a:ln w="22225" cmpd="thickThin">
            <a:noFill/>
            <a:miter lim="800000"/>
            <a:headEnd/>
            <a:tailEnd/>
          </a:ln>
          <a:extLst/>
        </p:spPr>
      </p:pic>
      <p:sp>
        <p:nvSpPr>
          <p:cNvPr id="27653" name="TextBox 4"/>
          <p:cNvSpPr txBox="1">
            <a:spLocks noChangeArrowheads="1"/>
          </p:cNvSpPr>
          <p:nvPr/>
        </p:nvSpPr>
        <p:spPr bwMode="auto">
          <a:xfrm>
            <a:off x="339874" y="5085184"/>
            <a:ext cx="8582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itchFamily="34" charset="0"/>
                <a:ea typeface="黑体" pitchFamily="49" charset="-122"/>
              </a:defRPr>
            </a:lvl1pPr>
            <a:lvl2pPr marL="742950" indent="-285750" eaLnBrk="0" hangingPunct="0">
              <a:defRPr>
                <a:solidFill>
                  <a:schemeClr val="tx1"/>
                </a:solidFill>
                <a:latin typeface="Arial" pitchFamily="34" charset="0"/>
                <a:ea typeface="黑体" pitchFamily="49" charset="-122"/>
              </a:defRPr>
            </a:lvl2pPr>
            <a:lvl3pPr marL="1143000" indent="-228600" eaLnBrk="0" hangingPunct="0">
              <a:defRPr>
                <a:solidFill>
                  <a:schemeClr val="tx1"/>
                </a:solidFill>
                <a:latin typeface="Arial" pitchFamily="34" charset="0"/>
                <a:ea typeface="黑体" pitchFamily="49" charset="-122"/>
              </a:defRPr>
            </a:lvl3pPr>
            <a:lvl4pPr marL="1600200" indent="-228600" eaLnBrk="0" hangingPunct="0">
              <a:defRPr>
                <a:solidFill>
                  <a:schemeClr val="tx1"/>
                </a:solidFill>
                <a:latin typeface="Arial" pitchFamily="34" charset="0"/>
                <a:ea typeface="黑体" pitchFamily="49" charset="-122"/>
              </a:defRPr>
            </a:lvl4pPr>
            <a:lvl5pPr marL="2057400" indent="-228600" eaLnBrk="0" hangingPunct="0">
              <a:defRPr>
                <a:solidFill>
                  <a:schemeClr val="tx1"/>
                </a:solidFill>
                <a:latin typeface="Arial" pitchFamily="34" charset="0"/>
                <a:ea typeface="黑体" pitchFamily="49" charset="-122"/>
              </a:defRPr>
            </a:lvl5pPr>
            <a:lvl6pPr marL="2514600" indent="-228600" eaLnBrk="0" fontAlgn="base" hangingPunct="0">
              <a:spcBef>
                <a:spcPct val="0"/>
              </a:spcBef>
              <a:spcAft>
                <a:spcPct val="0"/>
              </a:spcAft>
              <a:defRPr>
                <a:solidFill>
                  <a:schemeClr val="tx1"/>
                </a:solidFill>
                <a:latin typeface="Arial" pitchFamily="34" charset="0"/>
                <a:ea typeface="黑体" pitchFamily="49" charset="-122"/>
              </a:defRPr>
            </a:lvl6pPr>
            <a:lvl7pPr marL="2971800" indent="-228600" eaLnBrk="0" fontAlgn="base" hangingPunct="0">
              <a:spcBef>
                <a:spcPct val="0"/>
              </a:spcBef>
              <a:spcAft>
                <a:spcPct val="0"/>
              </a:spcAft>
              <a:defRPr>
                <a:solidFill>
                  <a:schemeClr val="tx1"/>
                </a:solidFill>
                <a:latin typeface="Arial" pitchFamily="34" charset="0"/>
                <a:ea typeface="黑体" pitchFamily="49" charset="-122"/>
              </a:defRPr>
            </a:lvl7pPr>
            <a:lvl8pPr marL="3429000" indent="-228600" eaLnBrk="0" fontAlgn="base" hangingPunct="0">
              <a:spcBef>
                <a:spcPct val="0"/>
              </a:spcBef>
              <a:spcAft>
                <a:spcPct val="0"/>
              </a:spcAft>
              <a:defRPr>
                <a:solidFill>
                  <a:schemeClr val="tx1"/>
                </a:solidFill>
                <a:latin typeface="Arial" pitchFamily="34" charset="0"/>
                <a:ea typeface="黑体" pitchFamily="49" charset="-122"/>
              </a:defRPr>
            </a:lvl8pPr>
            <a:lvl9pPr marL="3886200" indent="-228600" eaLnBrk="0" fontAlgn="base" hangingPunct="0">
              <a:spcBef>
                <a:spcPct val="0"/>
              </a:spcBef>
              <a:spcAft>
                <a:spcPct val="0"/>
              </a:spcAft>
              <a:defRPr>
                <a:solidFill>
                  <a:schemeClr val="tx1"/>
                </a:solidFill>
                <a:latin typeface="Arial" pitchFamily="34" charset="0"/>
                <a:ea typeface="黑体" pitchFamily="49" charset="-122"/>
              </a:defRPr>
            </a:lvl9pPr>
          </a:lstStyle>
          <a:p>
            <a:pPr eaLnBrk="1" fontAlgn="base" hangingPunct="1">
              <a:spcBef>
                <a:spcPct val="0"/>
              </a:spcBef>
              <a:spcAft>
                <a:spcPct val="0"/>
              </a:spcAft>
              <a:buFontTx/>
              <a:buBlip>
                <a:blip r:embed="rId4"/>
              </a:buBlip>
            </a:pPr>
            <a:r>
              <a:rPr lang="en-US" altLang="zh-CN" sz="2400" b="1" dirty="0">
                <a:solidFill>
                  <a:srgbClr val="FFFFFF"/>
                </a:solidFill>
                <a:ea typeface="楷体" pitchFamily="49" charset="-122"/>
              </a:rPr>
              <a:t>2006</a:t>
            </a:r>
            <a:r>
              <a:rPr lang="zh-CN" altLang="en-US" sz="2400" b="1" dirty="0">
                <a:solidFill>
                  <a:srgbClr val="FFFFFF"/>
                </a:solidFill>
                <a:ea typeface="楷体" pitchFamily="49" charset="-122"/>
              </a:rPr>
              <a:t>年</a:t>
            </a:r>
            <a:r>
              <a:rPr lang="en-US" altLang="zh-CN" sz="2400" b="1" dirty="0">
                <a:solidFill>
                  <a:srgbClr val="FFFFFF"/>
                </a:solidFill>
                <a:ea typeface="楷体" pitchFamily="49" charset="-122"/>
              </a:rPr>
              <a:t>3</a:t>
            </a:r>
            <a:r>
              <a:rPr lang="zh-CN" altLang="en-US" sz="2400" b="1" dirty="0">
                <a:solidFill>
                  <a:srgbClr val="FFFFFF"/>
                </a:solidFill>
                <a:ea typeface="楷体" pitchFamily="49" charset="-122"/>
              </a:rPr>
              <a:t>月，苏格兰立法在公共场所戒烟后，比较</a:t>
            </a:r>
            <a:r>
              <a:rPr lang="en-US" altLang="zh-CN" sz="2400" b="1" dirty="0">
                <a:solidFill>
                  <a:srgbClr val="FFFFFF"/>
                </a:solidFill>
                <a:ea typeface="楷体" pitchFamily="49" charset="-122"/>
              </a:rPr>
              <a:t>9</a:t>
            </a:r>
            <a:r>
              <a:rPr lang="zh-CN" altLang="en-US" sz="2400" b="1" dirty="0">
                <a:solidFill>
                  <a:srgbClr val="FFFFFF"/>
                </a:solidFill>
                <a:ea typeface="楷体" pitchFamily="49" charset="-122"/>
              </a:rPr>
              <a:t>家医院</a:t>
            </a:r>
            <a:r>
              <a:rPr lang="en-US" altLang="zh-CN" sz="2400" b="1" dirty="0">
                <a:solidFill>
                  <a:srgbClr val="FFFFFF"/>
                </a:solidFill>
                <a:ea typeface="楷体" pitchFamily="49" charset="-122"/>
              </a:rPr>
              <a:t>1</a:t>
            </a:r>
            <a:r>
              <a:rPr lang="zh-CN" altLang="en-US" sz="2400" b="1" dirty="0">
                <a:solidFill>
                  <a:srgbClr val="FFFFFF"/>
                </a:solidFill>
                <a:ea typeface="楷体" pitchFamily="49" charset="-122"/>
              </a:rPr>
              <a:t>年后同期急性冠脉综合征的住院例数</a:t>
            </a:r>
            <a:endParaRPr lang="en-US" altLang="zh-CN" sz="2400" b="1" dirty="0">
              <a:solidFill>
                <a:srgbClr val="FFFFFF"/>
              </a:solidFill>
              <a:ea typeface="楷体" pitchFamily="49" charset="-122"/>
            </a:endParaRPr>
          </a:p>
          <a:p>
            <a:pPr eaLnBrk="1" fontAlgn="base" hangingPunct="1">
              <a:spcBef>
                <a:spcPct val="0"/>
              </a:spcBef>
              <a:spcAft>
                <a:spcPct val="0"/>
              </a:spcAft>
              <a:buFontTx/>
              <a:buBlip>
                <a:blip r:embed="rId4"/>
              </a:buBlip>
            </a:pPr>
            <a:r>
              <a:rPr lang="zh-CN" altLang="en-US" sz="2400" b="1" dirty="0">
                <a:solidFill>
                  <a:srgbClr val="FFFFFF"/>
                </a:solidFill>
                <a:ea typeface="楷体" pitchFamily="49" charset="-122"/>
              </a:rPr>
              <a:t>急性冠脉综合征总数下降了</a:t>
            </a:r>
            <a:r>
              <a:rPr lang="en-US" altLang="zh-CN" sz="2400" b="1" dirty="0">
                <a:solidFill>
                  <a:srgbClr val="FFFFFF"/>
                </a:solidFill>
                <a:ea typeface="楷体" pitchFamily="49" charset="-122"/>
              </a:rPr>
              <a:t>17%</a:t>
            </a:r>
            <a:r>
              <a:rPr lang="zh-CN" altLang="en-US" sz="2400" b="1" dirty="0">
                <a:solidFill>
                  <a:srgbClr val="FFFFFF"/>
                </a:solidFill>
                <a:ea typeface="楷体" pitchFamily="49" charset="-122"/>
              </a:rPr>
              <a:t>，同期英格兰仅下降了</a:t>
            </a:r>
            <a:r>
              <a:rPr lang="en-US" altLang="zh-CN" sz="2400" b="1" dirty="0">
                <a:solidFill>
                  <a:srgbClr val="FFFFFF"/>
                </a:solidFill>
                <a:ea typeface="楷体" pitchFamily="49" charset="-122"/>
              </a:rPr>
              <a:t>4%</a:t>
            </a:r>
            <a:endParaRPr lang="zh-TW" altLang="en-US" sz="2400" b="1" dirty="0">
              <a:solidFill>
                <a:srgbClr val="FFFFFF"/>
              </a:solidFill>
              <a:ea typeface="楷体" pitchFamily="49" charset="-122"/>
            </a:endParaRPr>
          </a:p>
        </p:txBody>
      </p:sp>
      <p:sp>
        <p:nvSpPr>
          <p:cNvPr id="6" name="标题 1"/>
          <p:cNvSpPr txBox="1">
            <a:spLocks/>
          </p:cNvSpPr>
          <p:nvPr/>
        </p:nvSpPr>
        <p:spPr bwMode="auto">
          <a:xfrm>
            <a:off x="476870" y="260648"/>
            <a:ext cx="8472488" cy="7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99"/>
                </a:solidFill>
                <a:latin typeface="Arial" pitchFamily="34" charset="0"/>
                <a:ea typeface="黑体" pitchFamily="2" charset="-122"/>
                <a:cs typeface="+mj-cs"/>
              </a:defRPr>
            </a:lvl1pPr>
            <a:lvl2pPr algn="ctr" rtl="0" eaLnBrk="0" fontAlgn="base" hangingPunct="0">
              <a:spcBef>
                <a:spcPct val="0"/>
              </a:spcBef>
              <a:spcAft>
                <a:spcPct val="0"/>
              </a:spcAft>
              <a:defRPr sz="4400">
                <a:solidFill>
                  <a:srgbClr val="FFFF99"/>
                </a:solidFill>
                <a:latin typeface="Arial" pitchFamily="34" charset="0"/>
                <a:ea typeface="黑体" pitchFamily="2" charset="-122"/>
              </a:defRPr>
            </a:lvl2pPr>
            <a:lvl3pPr algn="ctr" rtl="0" eaLnBrk="0" fontAlgn="base" hangingPunct="0">
              <a:spcBef>
                <a:spcPct val="0"/>
              </a:spcBef>
              <a:spcAft>
                <a:spcPct val="0"/>
              </a:spcAft>
              <a:defRPr sz="4400">
                <a:solidFill>
                  <a:srgbClr val="FFFF99"/>
                </a:solidFill>
                <a:latin typeface="Arial" pitchFamily="34" charset="0"/>
                <a:ea typeface="黑体" pitchFamily="2" charset="-122"/>
              </a:defRPr>
            </a:lvl3pPr>
            <a:lvl4pPr algn="ctr" rtl="0" eaLnBrk="0" fontAlgn="base" hangingPunct="0">
              <a:spcBef>
                <a:spcPct val="0"/>
              </a:spcBef>
              <a:spcAft>
                <a:spcPct val="0"/>
              </a:spcAft>
              <a:defRPr sz="4400">
                <a:solidFill>
                  <a:srgbClr val="FFFF99"/>
                </a:solidFill>
                <a:latin typeface="Arial" pitchFamily="34" charset="0"/>
                <a:ea typeface="黑体" pitchFamily="2" charset="-122"/>
              </a:defRPr>
            </a:lvl4pPr>
            <a:lvl5pPr algn="ctr" rtl="0" eaLnBrk="0" fontAlgn="base" hangingPunct="0">
              <a:spcBef>
                <a:spcPct val="0"/>
              </a:spcBef>
              <a:spcAft>
                <a:spcPct val="0"/>
              </a:spcAft>
              <a:defRPr sz="4400">
                <a:solidFill>
                  <a:srgbClr val="FFFF99"/>
                </a:solidFill>
                <a:latin typeface="Arial" pitchFamily="34" charset="0"/>
                <a:ea typeface="黑体" pitchFamily="2" charset="-122"/>
              </a:defRPr>
            </a:lvl5pPr>
            <a:lvl6pPr marL="457200" algn="ctr" rtl="0" fontAlgn="base">
              <a:spcBef>
                <a:spcPct val="0"/>
              </a:spcBef>
              <a:spcAft>
                <a:spcPct val="0"/>
              </a:spcAft>
              <a:defRPr sz="3600">
                <a:solidFill>
                  <a:srgbClr val="CCECFF"/>
                </a:solidFill>
                <a:latin typeface="华文隶书" pitchFamily="2" charset="-122"/>
                <a:ea typeface="黑体" pitchFamily="2" charset="-122"/>
              </a:defRPr>
            </a:lvl6pPr>
            <a:lvl7pPr marL="914400" algn="ctr" rtl="0" fontAlgn="base">
              <a:spcBef>
                <a:spcPct val="0"/>
              </a:spcBef>
              <a:spcAft>
                <a:spcPct val="0"/>
              </a:spcAft>
              <a:defRPr sz="3600">
                <a:solidFill>
                  <a:srgbClr val="CCECFF"/>
                </a:solidFill>
                <a:latin typeface="华文隶书" pitchFamily="2" charset="-122"/>
                <a:ea typeface="黑体" pitchFamily="2" charset="-122"/>
              </a:defRPr>
            </a:lvl7pPr>
            <a:lvl8pPr marL="1371600" algn="ctr" rtl="0" fontAlgn="base">
              <a:spcBef>
                <a:spcPct val="0"/>
              </a:spcBef>
              <a:spcAft>
                <a:spcPct val="0"/>
              </a:spcAft>
              <a:defRPr sz="3600">
                <a:solidFill>
                  <a:srgbClr val="CCECFF"/>
                </a:solidFill>
                <a:latin typeface="华文隶书" pitchFamily="2" charset="-122"/>
                <a:ea typeface="黑体" pitchFamily="2" charset="-122"/>
              </a:defRPr>
            </a:lvl8pPr>
            <a:lvl9pPr marL="1828800" algn="ctr" rtl="0" fontAlgn="base">
              <a:spcBef>
                <a:spcPct val="0"/>
              </a:spcBef>
              <a:spcAft>
                <a:spcPct val="0"/>
              </a:spcAft>
              <a:defRPr sz="3600">
                <a:solidFill>
                  <a:srgbClr val="CCECFF"/>
                </a:solidFill>
                <a:latin typeface="华文隶书" pitchFamily="2" charset="-122"/>
                <a:ea typeface="黑体" pitchFamily="2" charset="-122"/>
              </a:defRPr>
            </a:lvl9pPr>
          </a:lstStyle>
          <a:p>
            <a:pPr eaLnBrk="1" hangingPunct="1"/>
            <a:r>
              <a:rPr lang="zh-CN" altLang="en-US" sz="4000" kern="0" dirty="0" smtClean="0">
                <a:latin typeface="Arial Unicode MS" pitchFamily="34" charset="-122"/>
                <a:ea typeface="黑体" pitchFamily="49" charset="-122"/>
              </a:rPr>
              <a:t>指导政府公共卫生决策</a:t>
            </a:r>
          </a:p>
        </p:txBody>
      </p:sp>
    </p:spTree>
    <p:extLst>
      <p:ext uri="{BB962C8B-B14F-4D97-AF65-F5344CB8AC3E}">
        <p14:creationId xmlns:p14="http://schemas.microsoft.com/office/powerpoint/2010/main" val="114108521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矩形 5"/>
          <p:cNvSpPr>
            <a:spLocks noChangeArrowheads="1"/>
          </p:cNvSpPr>
          <p:nvPr/>
        </p:nvSpPr>
        <p:spPr bwMode="auto">
          <a:xfrm>
            <a:off x="87313" y="5516563"/>
            <a:ext cx="45386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22288" lvl="1" indent="-342900" eaLnBrk="0" hangingPunct="0">
              <a:spcBef>
                <a:spcPts val="600"/>
              </a:spcBef>
              <a:buClr>
                <a:srgbClr val="FF0000"/>
              </a:buClr>
              <a:buSzPct val="75000"/>
              <a:buFontTx/>
              <a:buBlip>
                <a:blip r:embed="rId3"/>
              </a:buBlip>
            </a:pPr>
            <a:r>
              <a:rPr lang="zh-CN" altLang="en-US">
                <a:solidFill>
                  <a:schemeClr val="bg1"/>
                </a:solidFill>
                <a:ea typeface="楷体" pitchFamily="49" charset="-122"/>
              </a:rPr>
              <a:t>发现危险因素的簇集分布，进行有效干预</a:t>
            </a:r>
            <a:endParaRPr lang="en-US" altLang="zh-CN">
              <a:solidFill>
                <a:schemeClr val="bg1"/>
              </a:solidFill>
              <a:ea typeface="楷体" pitchFamily="49" charset="-122"/>
            </a:endParaRPr>
          </a:p>
        </p:txBody>
      </p:sp>
      <p:pic>
        <p:nvPicPr>
          <p:cNvPr id="36867" name="Picture 2" descr="E:\预防\2014-05-20 科委汇报幻灯\111.png"/>
          <p:cNvPicPr>
            <a:picLocks noChangeAspect="1" noChangeArrowheads="1"/>
          </p:cNvPicPr>
          <p:nvPr/>
        </p:nvPicPr>
        <p:blipFill>
          <a:blip r:embed="rId4">
            <a:extLst>
              <a:ext uri="{28A0092B-C50C-407E-A947-70E740481C1C}">
                <a14:useLocalDpi xmlns:a14="http://schemas.microsoft.com/office/drawing/2010/main" val="0"/>
              </a:ext>
            </a:extLst>
          </a:blip>
          <a:srcRect l="7513" r="3165"/>
          <a:stretch>
            <a:fillRect/>
          </a:stretch>
        </p:blipFill>
        <p:spPr bwMode="auto">
          <a:xfrm>
            <a:off x="87313" y="1612900"/>
            <a:ext cx="4441825" cy="296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标题 1"/>
          <p:cNvSpPr txBox="1">
            <a:spLocks/>
          </p:cNvSpPr>
          <p:nvPr/>
        </p:nvSpPr>
        <p:spPr bwMode="auto">
          <a:xfrm>
            <a:off x="430213" y="300038"/>
            <a:ext cx="83296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r>
              <a:rPr lang="zh-CN" altLang="en-US" sz="3600" dirty="0">
                <a:solidFill>
                  <a:srgbClr val="FFFF99"/>
                </a:solidFill>
                <a:latin typeface="Calibri" pitchFamily="34" charset="0"/>
                <a:ea typeface="黑体" pitchFamily="49" charset="-122"/>
              </a:rPr>
              <a:t>发现危险因素的地理和人群分布特征</a:t>
            </a:r>
          </a:p>
        </p:txBody>
      </p:sp>
      <p:sp>
        <p:nvSpPr>
          <p:cNvPr id="36869" name="矩形 6"/>
          <p:cNvSpPr>
            <a:spLocks noChangeArrowheads="1"/>
          </p:cNvSpPr>
          <p:nvPr/>
        </p:nvSpPr>
        <p:spPr bwMode="auto">
          <a:xfrm>
            <a:off x="620713" y="4868863"/>
            <a:ext cx="33337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r>
              <a:rPr lang="en-US" altLang="zh-CN" sz="2000" i="1">
                <a:solidFill>
                  <a:schemeClr val="bg1"/>
                </a:solidFill>
                <a:latin typeface="Times New Roman" pitchFamily="18" charset="0"/>
                <a:cs typeface="Times New Roman" pitchFamily="18" charset="0"/>
              </a:rPr>
              <a:t>BMJ </a:t>
            </a:r>
            <a:r>
              <a:rPr lang="en-US" altLang="zh-CN" i="1">
                <a:solidFill>
                  <a:schemeClr val="bg1"/>
                </a:solidFill>
                <a:latin typeface="Times New Roman" pitchFamily="18" charset="0"/>
                <a:cs typeface="Times New Roman" pitchFamily="18" charset="0"/>
              </a:rPr>
              <a:t>2008;337:a2338</a:t>
            </a:r>
            <a:endParaRPr lang="zh-CN" altLang="en-US" sz="2000" i="1">
              <a:solidFill>
                <a:schemeClr val="bg1"/>
              </a:solidFill>
              <a:latin typeface="Times New Roman" pitchFamily="18" charset="0"/>
              <a:cs typeface="Times New Roman" pitchFamily="18" charset="0"/>
            </a:endParaRPr>
          </a:p>
        </p:txBody>
      </p:sp>
      <p:sp>
        <p:nvSpPr>
          <p:cNvPr id="36870" name="矩形 3"/>
          <p:cNvSpPr>
            <a:spLocks noChangeArrowheads="1"/>
          </p:cNvSpPr>
          <p:nvPr/>
        </p:nvSpPr>
        <p:spPr bwMode="auto">
          <a:xfrm>
            <a:off x="4211638" y="4941888"/>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eaLnBrk="0" hangingPunct="0"/>
            <a:r>
              <a:rPr lang="en-US" altLang="zh-CN" sz="2000" i="1">
                <a:solidFill>
                  <a:schemeClr val="bg1"/>
                </a:solidFill>
                <a:latin typeface="Times New Roman" pitchFamily="18" charset="0"/>
                <a:cs typeface="Times New Roman" pitchFamily="18" charset="0"/>
              </a:rPr>
              <a:t>Circulation 2012; 125: 2197 </a:t>
            </a:r>
            <a:endParaRPr lang="zh-CN" altLang="en-US" sz="2000" i="1">
              <a:solidFill>
                <a:schemeClr val="bg1"/>
              </a:solidFill>
              <a:latin typeface="Times New Roman" pitchFamily="18" charset="0"/>
              <a:cs typeface="Times New Roman" pitchFamily="18" charset="0"/>
            </a:endParaRPr>
          </a:p>
        </p:txBody>
      </p:sp>
      <p:graphicFrame>
        <p:nvGraphicFramePr>
          <p:cNvPr id="36871" name="图表 1"/>
          <p:cNvGraphicFramePr>
            <a:graphicFrameLocks/>
          </p:cNvGraphicFramePr>
          <p:nvPr/>
        </p:nvGraphicFramePr>
        <p:xfrm>
          <a:off x="4727575" y="1649413"/>
          <a:ext cx="4692650" cy="3332162"/>
        </p:xfrm>
        <a:graphic>
          <a:graphicData uri="http://schemas.openxmlformats.org/presentationml/2006/ole">
            <mc:AlternateContent xmlns:mc="http://schemas.openxmlformats.org/markup-compatibility/2006">
              <mc:Choice xmlns:v="urn:schemas-microsoft-com:vml" Requires="v">
                <p:oleObj spid="_x0000_s28695" r:id="rId5" imgW="4688230" imgH="3328704" progId="Excel.Chart.8">
                  <p:embed/>
                </p:oleObj>
              </mc:Choice>
              <mc:Fallback>
                <p:oleObj r:id="rId5" imgW="4688230" imgH="3328704" progId="Excel.Char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7575" y="1649413"/>
                        <a:ext cx="4692650"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910138" y="1412875"/>
            <a:ext cx="412750" cy="400050"/>
          </a:xfrm>
          <a:prstGeom prst="rect">
            <a:avLst/>
          </a:prstGeom>
          <a:noFill/>
        </p:spPr>
        <p:txBody>
          <a:bodyPr wrap="none">
            <a:spAutoFit/>
          </a:bodyPr>
          <a:lstStyle/>
          <a:p>
            <a:pPr eaLnBrk="0" hangingPunct="0">
              <a:defRPr/>
            </a:pPr>
            <a:r>
              <a:rPr lang="en-US" altLang="zh-CN" sz="2000" dirty="0">
                <a:solidFill>
                  <a:schemeClr val="bg1"/>
                </a:solidFill>
                <a:latin typeface="+mn-lt"/>
                <a:ea typeface="+mn-ea"/>
              </a:rPr>
              <a:t>%</a:t>
            </a:r>
            <a:endParaRPr lang="zh-CN" altLang="en-US" sz="2000" dirty="0">
              <a:solidFill>
                <a:schemeClr val="bg1"/>
              </a:solidFill>
              <a:latin typeface="+mn-lt"/>
              <a:ea typeface="+mn-ea"/>
            </a:endParaRPr>
          </a:p>
        </p:txBody>
      </p:sp>
      <p:sp>
        <p:nvSpPr>
          <p:cNvPr id="36873" name="TextBox 7"/>
          <p:cNvSpPr txBox="1">
            <a:spLocks noChangeArrowheads="1"/>
          </p:cNvSpPr>
          <p:nvPr/>
        </p:nvSpPr>
        <p:spPr bwMode="auto">
          <a:xfrm>
            <a:off x="4468813" y="1381125"/>
            <a:ext cx="492125"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r>
              <a:rPr lang="zh-CN" altLang="en-US" sz="2000">
                <a:solidFill>
                  <a:schemeClr val="bg1"/>
                </a:solidFill>
                <a:latin typeface="楷体" pitchFamily="49" charset="-122"/>
                <a:ea typeface="楷体" pitchFamily="49" charset="-122"/>
              </a:rPr>
              <a:t>全因死亡率</a:t>
            </a:r>
          </a:p>
        </p:txBody>
      </p:sp>
      <p:sp>
        <p:nvSpPr>
          <p:cNvPr id="36874" name="矩形 10"/>
          <p:cNvSpPr>
            <a:spLocks noChangeArrowheads="1"/>
          </p:cNvSpPr>
          <p:nvPr/>
        </p:nvSpPr>
        <p:spPr bwMode="auto">
          <a:xfrm>
            <a:off x="5332413" y="5576888"/>
            <a:ext cx="3597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522288" lvl="1" indent="-342900" eaLnBrk="0" hangingPunct="0">
              <a:spcBef>
                <a:spcPts val="600"/>
              </a:spcBef>
              <a:buClr>
                <a:srgbClr val="FF0000"/>
              </a:buClr>
              <a:buSzPct val="75000"/>
              <a:buFontTx/>
              <a:buBlip>
                <a:blip r:embed="rId3"/>
              </a:buBlip>
            </a:pPr>
            <a:r>
              <a:rPr lang="zh-CN" altLang="en-US" dirty="0">
                <a:solidFill>
                  <a:schemeClr val="bg1"/>
                </a:solidFill>
                <a:ea typeface="楷体" pitchFamily="49" charset="-122"/>
              </a:rPr>
              <a:t>全因死亡率</a:t>
            </a:r>
            <a:r>
              <a:rPr lang="zh-CN" altLang="en-US" dirty="0" smtClean="0">
                <a:solidFill>
                  <a:schemeClr val="bg1"/>
                </a:solidFill>
                <a:ea typeface="楷体" pitchFamily="49" charset="-122"/>
              </a:rPr>
              <a:t>与住宅距离</a:t>
            </a:r>
            <a:r>
              <a:rPr lang="zh-CN" altLang="en-US" dirty="0">
                <a:solidFill>
                  <a:schemeClr val="bg1"/>
                </a:solidFill>
                <a:ea typeface="楷体" pitchFamily="49" charset="-122"/>
              </a:rPr>
              <a:t>主干道的距离相关</a:t>
            </a:r>
            <a:endParaRPr lang="en-US" altLang="zh-CN" dirty="0">
              <a:solidFill>
                <a:schemeClr val="bg1"/>
              </a:solidFill>
              <a:ea typeface="楷体" pitchFamily="49" charset="-122"/>
            </a:endParaRPr>
          </a:p>
        </p:txBody>
      </p:sp>
    </p:spTree>
    <p:extLst>
      <p:ext uri="{BB962C8B-B14F-4D97-AF65-F5344CB8AC3E}">
        <p14:creationId xmlns:p14="http://schemas.microsoft.com/office/powerpoint/2010/main" val="31933575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p:cNvPicPr>
            <a:picLocks noChangeAspect="1" noChangeArrowheads="1"/>
          </p:cNvPicPr>
          <p:nvPr/>
        </p:nvPicPr>
        <p:blipFill>
          <a:blip r:embed="rId2">
            <a:extLst>
              <a:ext uri="{28A0092B-C50C-407E-A947-70E740481C1C}">
                <a14:useLocalDpi xmlns:a14="http://schemas.microsoft.com/office/drawing/2010/main" val="0"/>
              </a:ext>
            </a:extLst>
          </a:blip>
          <a:srcRect r="2295"/>
          <a:stretch>
            <a:fillRect/>
          </a:stretch>
        </p:blipFill>
        <p:spPr bwMode="auto">
          <a:xfrm>
            <a:off x="312738" y="1301750"/>
            <a:ext cx="4210050"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3" name="标题 1"/>
          <p:cNvSpPr txBox="1">
            <a:spLocks/>
          </p:cNvSpPr>
          <p:nvPr/>
        </p:nvSpPr>
        <p:spPr bwMode="auto">
          <a:xfrm>
            <a:off x="-26988" y="188913"/>
            <a:ext cx="914400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r>
              <a:rPr lang="zh-CN" altLang="en-US" sz="4000">
                <a:solidFill>
                  <a:srgbClr val="FFFF99"/>
                </a:solidFill>
                <a:latin typeface="Calibri" pitchFamily="34" charset="0"/>
                <a:ea typeface="黑体" pitchFamily="49" charset="-122"/>
              </a:rPr>
              <a:t>发现影响心血管病的社会因素</a:t>
            </a:r>
          </a:p>
        </p:txBody>
      </p:sp>
      <p:sp>
        <p:nvSpPr>
          <p:cNvPr id="3" name="矩形 2"/>
          <p:cNvSpPr/>
          <p:nvPr/>
        </p:nvSpPr>
        <p:spPr>
          <a:xfrm>
            <a:off x="7938" y="4903788"/>
            <a:ext cx="5284787" cy="1477962"/>
          </a:xfrm>
          <a:prstGeom prst="rect">
            <a:avLst/>
          </a:prstGeom>
        </p:spPr>
        <p:txBody>
          <a:bodyPr>
            <a:spAutoFit/>
          </a:bodyPr>
          <a:lstStyle/>
          <a:p>
            <a:pPr marL="342900" indent="-342900" eaLnBrk="0" hangingPunct="0">
              <a:lnSpc>
                <a:spcPct val="150000"/>
              </a:lnSpc>
              <a:buFontTx/>
              <a:buBlip>
                <a:blip r:embed="rId3"/>
              </a:buBlip>
              <a:defRPr/>
            </a:pPr>
            <a:r>
              <a:rPr lang="zh-CN" altLang="en-US" sz="2000" dirty="0">
                <a:solidFill>
                  <a:schemeClr val="bg1"/>
                </a:solidFill>
                <a:latin typeface="+mn-lt"/>
                <a:ea typeface="楷体" pitchFamily="49" charset="-122"/>
              </a:rPr>
              <a:t>股指变化与冠心病死亡呈</a:t>
            </a:r>
            <a:r>
              <a:rPr lang="en-US" altLang="zh-CN" sz="2000" dirty="0">
                <a:solidFill>
                  <a:schemeClr val="bg1"/>
                </a:solidFill>
                <a:latin typeface="+mn-lt"/>
                <a:ea typeface="楷体" pitchFamily="49" charset="-122"/>
              </a:rPr>
              <a:t>U</a:t>
            </a:r>
            <a:r>
              <a:rPr lang="zh-CN" altLang="en-US" sz="2000" dirty="0">
                <a:solidFill>
                  <a:schemeClr val="bg1"/>
                </a:solidFill>
                <a:latin typeface="+mn-lt"/>
                <a:ea typeface="楷体" pitchFamily="49" charset="-122"/>
              </a:rPr>
              <a:t>型相关</a:t>
            </a:r>
            <a:endParaRPr lang="en-US" altLang="zh-CN" sz="2000" dirty="0">
              <a:solidFill>
                <a:schemeClr val="bg1"/>
              </a:solidFill>
              <a:latin typeface="+mn-lt"/>
              <a:ea typeface="楷体" pitchFamily="49" charset="-122"/>
            </a:endParaRPr>
          </a:p>
          <a:p>
            <a:pPr marL="342900" indent="-342900" eaLnBrk="0" hangingPunct="0">
              <a:lnSpc>
                <a:spcPct val="150000"/>
              </a:lnSpc>
              <a:buFontTx/>
              <a:buBlip>
                <a:blip r:embed="rId3"/>
              </a:buBlip>
              <a:defRPr/>
            </a:pPr>
            <a:r>
              <a:rPr lang="zh-CN" altLang="en-US" sz="2000" dirty="0">
                <a:solidFill>
                  <a:schemeClr val="bg1"/>
                </a:solidFill>
                <a:latin typeface="+mn-lt"/>
                <a:ea typeface="楷体" pitchFamily="49" charset="-122"/>
              </a:rPr>
              <a:t>股指每波动</a:t>
            </a:r>
            <a:r>
              <a:rPr lang="en-US" altLang="zh-CN" sz="2000" dirty="0">
                <a:solidFill>
                  <a:schemeClr val="bg1"/>
                </a:solidFill>
                <a:latin typeface="+mn-lt"/>
                <a:ea typeface="楷体" pitchFamily="49" charset="-122"/>
              </a:rPr>
              <a:t>100</a:t>
            </a:r>
            <a:r>
              <a:rPr lang="zh-CN" altLang="en-US" sz="2000" dirty="0">
                <a:solidFill>
                  <a:schemeClr val="bg1"/>
                </a:solidFill>
                <a:latin typeface="+mn-lt"/>
                <a:ea typeface="楷体" pitchFamily="49" charset="-122"/>
              </a:rPr>
              <a:t>点冠心病死亡风险增加</a:t>
            </a:r>
            <a:r>
              <a:rPr lang="en-US" altLang="zh-CN" sz="2000" dirty="0">
                <a:solidFill>
                  <a:schemeClr val="bg1"/>
                </a:solidFill>
                <a:latin typeface="+mn-lt"/>
                <a:ea typeface="楷体" pitchFamily="49" charset="-122"/>
              </a:rPr>
              <a:t>5.17%</a:t>
            </a:r>
          </a:p>
        </p:txBody>
      </p:sp>
      <p:sp>
        <p:nvSpPr>
          <p:cNvPr id="35845" name="矩形 3"/>
          <p:cNvSpPr>
            <a:spLocks noChangeArrowheads="1"/>
          </p:cNvSpPr>
          <p:nvPr/>
        </p:nvSpPr>
        <p:spPr bwMode="auto">
          <a:xfrm>
            <a:off x="171450" y="4454525"/>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altLang="zh-CN" sz="2000" i="1">
                <a:solidFill>
                  <a:schemeClr val="bg1"/>
                </a:solidFill>
                <a:latin typeface="Times New Roman" pitchFamily="18" charset="0"/>
                <a:cs typeface="Times New Roman" pitchFamily="18" charset="0"/>
              </a:rPr>
              <a:t>EHJ 2011;32:1006</a:t>
            </a:r>
            <a:endParaRPr lang="zh-CN" altLang="en-US" sz="2000" i="1">
              <a:solidFill>
                <a:schemeClr val="bg1"/>
              </a:solidFill>
              <a:latin typeface="Times New Roman" pitchFamily="18" charset="0"/>
              <a:cs typeface="Times New Roman" pitchFamily="18" charset="0"/>
            </a:endParaRPr>
          </a:p>
        </p:txBody>
      </p:sp>
      <p:pic>
        <p:nvPicPr>
          <p:cNvPr id="3584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3450" y="1317625"/>
            <a:ext cx="4195763" cy="290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7" name="矩形 6"/>
          <p:cNvSpPr>
            <a:spLocks noChangeArrowheads="1"/>
          </p:cNvSpPr>
          <p:nvPr/>
        </p:nvSpPr>
        <p:spPr bwMode="auto">
          <a:xfrm>
            <a:off x="5434013" y="4410075"/>
            <a:ext cx="4572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sv-SE" altLang="zh-CN" sz="2000" i="1">
                <a:solidFill>
                  <a:schemeClr val="bg1"/>
                </a:solidFill>
                <a:latin typeface="Times New Roman" pitchFamily="18" charset="0"/>
                <a:cs typeface="Times New Roman" pitchFamily="18" charset="0"/>
              </a:rPr>
              <a:t>NEJM. 2004;351:1721</a:t>
            </a:r>
            <a:endParaRPr lang="zh-CN" altLang="en-US" sz="2000" i="1">
              <a:solidFill>
                <a:schemeClr val="bg1"/>
              </a:solidFill>
              <a:latin typeface="Times New Roman" pitchFamily="18" charset="0"/>
              <a:cs typeface="Times New Roman" pitchFamily="18" charset="0"/>
            </a:endParaRPr>
          </a:p>
        </p:txBody>
      </p:sp>
      <p:sp>
        <p:nvSpPr>
          <p:cNvPr id="5" name="矩形 4"/>
          <p:cNvSpPr/>
          <p:nvPr/>
        </p:nvSpPr>
        <p:spPr>
          <a:xfrm>
            <a:off x="4860925" y="4832350"/>
            <a:ext cx="4592638" cy="1476375"/>
          </a:xfrm>
          <a:prstGeom prst="rect">
            <a:avLst/>
          </a:prstGeom>
        </p:spPr>
        <p:txBody>
          <a:bodyPr>
            <a:spAutoFit/>
          </a:bodyPr>
          <a:lstStyle/>
          <a:p>
            <a:pPr marL="342900" indent="-342900" eaLnBrk="0" hangingPunct="0">
              <a:lnSpc>
                <a:spcPct val="150000"/>
              </a:lnSpc>
              <a:buFontTx/>
              <a:buBlip>
                <a:blip r:embed="rId3"/>
              </a:buBlip>
              <a:defRPr/>
            </a:pPr>
            <a:r>
              <a:rPr lang="zh-CN" altLang="en-US" sz="2000" dirty="0">
                <a:solidFill>
                  <a:schemeClr val="bg1"/>
                </a:solidFill>
                <a:latin typeface="+mn-lt"/>
                <a:ea typeface="楷体" pitchFamily="49" charset="-122"/>
              </a:rPr>
              <a:t>患者发病前三天交通暴露百分比</a:t>
            </a:r>
            <a:endParaRPr lang="en-US" altLang="zh-CN" sz="2000" dirty="0">
              <a:solidFill>
                <a:schemeClr val="bg1"/>
              </a:solidFill>
              <a:latin typeface="+mn-lt"/>
              <a:ea typeface="楷体" pitchFamily="49" charset="-122"/>
            </a:endParaRPr>
          </a:p>
          <a:p>
            <a:pPr marL="342900" indent="-342900" eaLnBrk="0" hangingPunct="0">
              <a:lnSpc>
                <a:spcPct val="150000"/>
              </a:lnSpc>
              <a:buFontTx/>
              <a:buBlip>
                <a:blip r:embed="rId3"/>
              </a:buBlip>
              <a:defRPr/>
            </a:pPr>
            <a:r>
              <a:rPr lang="zh-CN" altLang="en-US" sz="2000" dirty="0">
                <a:solidFill>
                  <a:schemeClr val="bg1"/>
                </a:solidFill>
                <a:latin typeface="+mn-lt"/>
                <a:ea typeface="楷体" pitchFamily="49" charset="-122"/>
              </a:rPr>
              <a:t>发病前一小时暴露于交通环境与急性心肌梗死相关 </a:t>
            </a:r>
            <a:r>
              <a:rPr lang="en-US" altLang="zh-CN" sz="2000" dirty="0">
                <a:solidFill>
                  <a:schemeClr val="bg1"/>
                </a:solidFill>
                <a:latin typeface="+mn-lt"/>
                <a:ea typeface="楷体" pitchFamily="49" charset="-122"/>
              </a:rPr>
              <a:t>(OR=2.92)</a:t>
            </a:r>
          </a:p>
        </p:txBody>
      </p:sp>
    </p:spTree>
    <p:extLst>
      <p:ext uri="{BB962C8B-B14F-4D97-AF65-F5344CB8AC3E}">
        <p14:creationId xmlns:p14="http://schemas.microsoft.com/office/powerpoint/2010/main" val="252474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463" y="475457"/>
            <a:ext cx="8855075" cy="649287"/>
          </a:xfrm>
          <a:prstGeom prst="rect">
            <a:avLst/>
          </a:prstGeom>
          <a:noFill/>
          <a:ln>
            <a:noFill/>
          </a:ln>
        </p:spPr>
        <p:txBody>
          <a:bodyPr anchor="ctr">
            <a:normAutofit lnSpcReduction="10000"/>
          </a:bodyPr>
          <a:lstStyle>
            <a:defPPr>
              <a:defRPr lang="zh-CN"/>
            </a:defPPr>
            <a:lvl1pPr algn="ctr">
              <a:defRPr sz="4000">
                <a:solidFill>
                  <a:srgbClr val="FFFF99"/>
                </a:solidFill>
                <a:latin typeface="Calibri" pitchFamily="34" charset="0"/>
                <a:ea typeface="黑体" pitchFamily="49" charset="-122"/>
                <a:cs typeface="+mj-cs"/>
              </a:defRPr>
            </a:lvl1pPr>
            <a:lvl2pPr algn="ctr">
              <a:defRPr sz="3600">
                <a:solidFill>
                  <a:srgbClr val="FFFF99"/>
                </a:solidFill>
                <a:ea typeface="黑体" pitchFamily="2" charset="-122"/>
              </a:defRPr>
            </a:lvl2pPr>
            <a:lvl3pPr algn="ctr">
              <a:defRPr sz="3600">
                <a:solidFill>
                  <a:srgbClr val="FFFF99"/>
                </a:solidFill>
                <a:ea typeface="黑体" pitchFamily="2" charset="-122"/>
              </a:defRPr>
            </a:lvl3pPr>
            <a:lvl4pPr algn="ctr">
              <a:defRPr sz="3600">
                <a:solidFill>
                  <a:srgbClr val="FFFF99"/>
                </a:solidFill>
                <a:ea typeface="黑体" pitchFamily="2" charset="-122"/>
              </a:defRPr>
            </a:lvl4pPr>
            <a:lvl5pPr algn="ctr">
              <a:defRPr sz="3600">
                <a:solidFill>
                  <a:srgbClr val="FFFF99"/>
                </a:solidFill>
                <a:ea typeface="黑体" pitchFamily="2" charset="-122"/>
              </a:defRPr>
            </a:lvl5pPr>
            <a:lvl6pPr marL="457200" algn="ctr" fontAlgn="base">
              <a:spcBef>
                <a:spcPct val="0"/>
              </a:spcBef>
              <a:spcAft>
                <a:spcPct val="0"/>
              </a:spcAft>
              <a:defRPr sz="3600">
                <a:latin typeface="华文隶书" pitchFamily="2" charset="-122"/>
                <a:ea typeface="黑体" pitchFamily="2" charset="-122"/>
              </a:defRPr>
            </a:lvl6pPr>
            <a:lvl7pPr marL="914400" algn="ctr" fontAlgn="base">
              <a:spcBef>
                <a:spcPct val="0"/>
              </a:spcBef>
              <a:spcAft>
                <a:spcPct val="0"/>
              </a:spcAft>
              <a:defRPr sz="3600">
                <a:latin typeface="华文隶书" pitchFamily="2" charset="-122"/>
                <a:ea typeface="黑体" pitchFamily="2" charset="-122"/>
              </a:defRPr>
            </a:lvl7pPr>
            <a:lvl8pPr marL="1371600" algn="ctr" fontAlgn="base">
              <a:spcBef>
                <a:spcPct val="0"/>
              </a:spcBef>
              <a:spcAft>
                <a:spcPct val="0"/>
              </a:spcAft>
              <a:defRPr sz="3600">
                <a:latin typeface="华文隶书" pitchFamily="2" charset="-122"/>
                <a:ea typeface="黑体" pitchFamily="2" charset="-122"/>
              </a:defRPr>
            </a:lvl8pPr>
            <a:lvl9pPr marL="1828800" algn="ctr" fontAlgn="base">
              <a:spcBef>
                <a:spcPct val="0"/>
              </a:spcBef>
              <a:spcAft>
                <a:spcPct val="0"/>
              </a:spcAft>
              <a:defRPr sz="3600">
                <a:latin typeface="华文隶书" pitchFamily="2" charset="-122"/>
                <a:ea typeface="黑体" pitchFamily="2" charset="-122"/>
              </a:defRPr>
            </a:lvl9pPr>
          </a:lstStyle>
          <a:p>
            <a:pPr eaLnBrk="0" fontAlgn="base" hangingPunct="0">
              <a:spcBef>
                <a:spcPct val="0"/>
              </a:spcBef>
              <a:spcAft>
                <a:spcPct val="0"/>
              </a:spcAft>
              <a:defRPr/>
            </a:pPr>
            <a:r>
              <a:rPr lang="zh-CN" altLang="en-US" b="1" dirty="0"/>
              <a:t>大数据平台关乎国家战略</a:t>
            </a:r>
            <a:endParaRPr lang="en-US" altLang="zh-TW" b="1" dirty="0"/>
          </a:p>
        </p:txBody>
      </p:sp>
      <p:sp>
        <p:nvSpPr>
          <p:cNvPr id="22531" name="TextBox 3"/>
          <p:cNvSpPr txBox="1">
            <a:spLocks noChangeArrowheads="1"/>
          </p:cNvSpPr>
          <p:nvPr/>
        </p:nvSpPr>
        <p:spPr bwMode="auto">
          <a:xfrm>
            <a:off x="467544" y="1340768"/>
            <a:ext cx="8453437"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just" fontAlgn="base">
              <a:lnSpc>
                <a:spcPct val="120000"/>
              </a:lnSpc>
              <a:spcBef>
                <a:spcPts val="300"/>
              </a:spcBef>
              <a:spcAft>
                <a:spcPct val="0"/>
              </a:spcAft>
              <a:buClr>
                <a:srgbClr val="FF0000"/>
              </a:buClr>
              <a:buFontTx/>
              <a:buBlip>
                <a:blip r:embed="rId3"/>
              </a:buBlip>
            </a:pPr>
            <a:r>
              <a:rPr lang="en-US" altLang="zh-CN" sz="2600" dirty="0">
                <a:solidFill>
                  <a:prstClr val="white"/>
                </a:solidFill>
                <a:latin typeface="楷体" pitchFamily="49" charset="-122"/>
                <a:ea typeface="楷体" pitchFamily="49" charset="-122"/>
              </a:rPr>
              <a:t>2012</a:t>
            </a:r>
            <a:r>
              <a:rPr lang="zh-CN" altLang="en-US" sz="2600" dirty="0">
                <a:solidFill>
                  <a:prstClr val="white"/>
                </a:solidFill>
                <a:latin typeface="楷体" pitchFamily="49" charset="-122"/>
                <a:ea typeface="楷体" pitchFamily="49" charset="-122"/>
              </a:rPr>
              <a:t>年</a:t>
            </a:r>
            <a:r>
              <a:rPr lang="en-US" altLang="zh-CN" sz="2600" dirty="0">
                <a:solidFill>
                  <a:prstClr val="white"/>
                </a:solidFill>
                <a:latin typeface="楷体" pitchFamily="49" charset="-122"/>
                <a:ea typeface="楷体" pitchFamily="49" charset="-122"/>
              </a:rPr>
              <a:t>3</a:t>
            </a:r>
            <a:r>
              <a:rPr lang="zh-CN" altLang="en-US" sz="2600" dirty="0">
                <a:solidFill>
                  <a:prstClr val="white"/>
                </a:solidFill>
                <a:latin typeface="楷体" pitchFamily="49" charset="-122"/>
                <a:ea typeface="楷体" pitchFamily="49" charset="-122"/>
              </a:rPr>
              <a:t>月</a:t>
            </a:r>
            <a:r>
              <a:rPr lang="en-US" altLang="zh-CN" sz="2600" dirty="0">
                <a:solidFill>
                  <a:prstClr val="white"/>
                </a:solidFill>
                <a:latin typeface="楷体" pitchFamily="49" charset="-122"/>
                <a:ea typeface="楷体" pitchFamily="49" charset="-122"/>
              </a:rPr>
              <a:t>22</a:t>
            </a:r>
            <a:r>
              <a:rPr lang="zh-CN" altLang="en-US" sz="2600" dirty="0">
                <a:solidFill>
                  <a:prstClr val="white"/>
                </a:solidFill>
                <a:latin typeface="楷体" pitchFamily="49" charset="-122"/>
                <a:ea typeface="楷体" pitchFamily="49" charset="-122"/>
              </a:rPr>
              <a:t>日，美国启动“大数据国家战略计划”，奥巴马政府将大数据比喻为新的“石油”</a:t>
            </a:r>
            <a:endParaRPr lang="en-US" altLang="zh-CN" sz="2600" dirty="0">
              <a:solidFill>
                <a:prstClr val="white"/>
              </a:solidFill>
              <a:latin typeface="楷体" pitchFamily="49" charset="-122"/>
              <a:ea typeface="楷体" pitchFamily="49" charset="-122"/>
            </a:endParaRPr>
          </a:p>
          <a:p>
            <a:pPr algn="just" fontAlgn="base">
              <a:lnSpc>
                <a:spcPct val="120000"/>
              </a:lnSpc>
              <a:spcBef>
                <a:spcPts val="300"/>
              </a:spcBef>
              <a:spcAft>
                <a:spcPct val="0"/>
              </a:spcAft>
              <a:buClr>
                <a:srgbClr val="FF0000"/>
              </a:buClr>
              <a:buFontTx/>
              <a:buBlip>
                <a:blip r:embed="rId3"/>
              </a:buBlip>
            </a:pPr>
            <a:r>
              <a:rPr lang="zh-CN" altLang="en-US" sz="2600" dirty="0">
                <a:solidFill>
                  <a:prstClr val="white"/>
                </a:solidFill>
                <a:latin typeface="楷体" pitchFamily="49" charset="-122"/>
                <a:ea typeface="楷体" pitchFamily="49" charset="-122"/>
              </a:rPr>
              <a:t>大数据是新一轮的技术革命，比肩</a:t>
            </a:r>
            <a:r>
              <a:rPr lang="en-US" altLang="zh-CN" sz="2600" dirty="0">
                <a:solidFill>
                  <a:prstClr val="white"/>
                </a:solidFill>
                <a:latin typeface="楷体" pitchFamily="49" charset="-122"/>
                <a:ea typeface="楷体" pitchFamily="49" charset="-122"/>
              </a:rPr>
              <a:t>80</a:t>
            </a:r>
            <a:r>
              <a:rPr lang="zh-CN" altLang="en-US" sz="2600" dirty="0">
                <a:solidFill>
                  <a:prstClr val="white"/>
                </a:solidFill>
                <a:latin typeface="楷体" pitchFamily="49" charset="-122"/>
                <a:ea typeface="楷体" pitchFamily="49" charset="-122"/>
              </a:rPr>
              <a:t>年代个人电脑、</a:t>
            </a:r>
            <a:r>
              <a:rPr lang="en-US" altLang="zh-CN" sz="2600" dirty="0">
                <a:solidFill>
                  <a:prstClr val="white"/>
                </a:solidFill>
                <a:latin typeface="楷体" pitchFamily="49" charset="-122"/>
                <a:ea typeface="楷体" pitchFamily="49" charset="-122"/>
              </a:rPr>
              <a:t>90</a:t>
            </a:r>
            <a:r>
              <a:rPr lang="zh-CN" altLang="en-US" sz="2600" dirty="0">
                <a:solidFill>
                  <a:prstClr val="white"/>
                </a:solidFill>
                <a:latin typeface="楷体" pitchFamily="49" charset="-122"/>
                <a:ea typeface="楷体" pitchFamily="49" charset="-122"/>
              </a:rPr>
              <a:t>年代互联网和当今的智能手机</a:t>
            </a:r>
            <a:endParaRPr lang="en-US" altLang="zh-CN" sz="2600" dirty="0">
              <a:solidFill>
                <a:prstClr val="white"/>
              </a:solidFill>
              <a:latin typeface="楷体" pitchFamily="49" charset="-122"/>
              <a:ea typeface="楷体" pitchFamily="49" charset="-122"/>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4243133"/>
            <a:ext cx="5076473" cy="2066187"/>
          </a:xfrm>
          <a:prstGeom prst="roundRect">
            <a:avLst/>
          </a:prstGeom>
          <a:noFill/>
          <a:ln w="190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115616" y="3667069"/>
            <a:ext cx="806631" cy="461665"/>
          </a:xfrm>
          <a:prstGeom prst="rect">
            <a:avLst/>
          </a:prstGeom>
          <a:noFill/>
        </p:spPr>
        <p:txBody>
          <a:bodyPr wrap="none" rtlCol="0">
            <a:spAutoFit/>
          </a:bodyPr>
          <a:lstStyle/>
          <a:p>
            <a:pPr fontAlgn="base">
              <a:spcBef>
                <a:spcPct val="0"/>
              </a:spcBef>
              <a:spcAft>
                <a:spcPct val="0"/>
              </a:spcAft>
            </a:pPr>
            <a:r>
              <a:rPr lang="en-US" altLang="zh-CN" sz="2400" b="1" dirty="0" smtClean="0">
                <a:solidFill>
                  <a:prstClr val="white"/>
                </a:solidFill>
                <a:latin typeface="黑体"/>
              </a:rPr>
              <a:t>2012</a:t>
            </a:r>
            <a:endParaRPr lang="zh-CN" altLang="en-US" sz="2400" b="1" dirty="0" smtClean="0">
              <a:solidFill>
                <a:prstClr val="white"/>
              </a:solidFill>
              <a:latin typeface="黑体"/>
            </a:endParaRPr>
          </a:p>
        </p:txBody>
      </p:sp>
      <p:sp>
        <p:nvSpPr>
          <p:cNvPr id="7" name="TextBox 6"/>
          <p:cNvSpPr txBox="1"/>
          <p:nvPr/>
        </p:nvSpPr>
        <p:spPr>
          <a:xfrm>
            <a:off x="3549345" y="3709460"/>
            <a:ext cx="806631" cy="461665"/>
          </a:xfrm>
          <a:prstGeom prst="rect">
            <a:avLst/>
          </a:prstGeom>
          <a:noFill/>
        </p:spPr>
        <p:txBody>
          <a:bodyPr wrap="none" rtlCol="0">
            <a:spAutoFit/>
          </a:bodyPr>
          <a:lstStyle/>
          <a:p>
            <a:pPr fontAlgn="base">
              <a:spcBef>
                <a:spcPct val="0"/>
              </a:spcBef>
              <a:spcAft>
                <a:spcPct val="0"/>
              </a:spcAft>
            </a:pPr>
            <a:r>
              <a:rPr lang="en-US" altLang="zh-CN" sz="2400" b="1" dirty="0" smtClean="0">
                <a:solidFill>
                  <a:prstClr val="white"/>
                </a:solidFill>
                <a:latin typeface="黑体"/>
              </a:rPr>
              <a:t>2020</a:t>
            </a:r>
            <a:endParaRPr lang="zh-CN" altLang="en-US" sz="2400" b="1" dirty="0" smtClean="0">
              <a:solidFill>
                <a:prstClr val="white"/>
              </a:solidFill>
              <a:latin typeface="黑体"/>
            </a:endParaRPr>
          </a:p>
        </p:txBody>
      </p:sp>
      <p:sp>
        <p:nvSpPr>
          <p:cNvPr id="8" name="TextBox 4"/>
          <p:cNvSpPr txBox="1">
            <a:spLocks noChangeArrowheads="1"/>
          </p:cNvSpPr>
          <p:nvPr/>
        </p:nvSpPr>
        <p:spPr bwMode="auto">
          <a:xfrm>
            <a:off x="5520734" y="4768696"/>
            <a:ext cx="3623266"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ulim" pitchFamily="34" charset="-127"/>
                <a:ea typeface="Gulim" pitchFamily="34" charset="-127"/>
              </a:defRPr>
            </a:lvl1pPr>
            <a:lvl2pPr marL="742950" indent="-285750" eaLnBrk="0" hangingPunct="0">
              <a:defRPr>
                <a:solidFill>
                  <a:schemeClr val="tx1"/>
                </a:solidFill>
                <a:latin typeface="Gulim" pitchFamily="34" charset="-127"/>
                <a:ea typeface="Gulim" pitchFamily="34" charset="-127"/>
              </a:defRPr>
            </a:lvl2pPr>
            <a:lvl3pPr marL="1143000" indent="-228600" eaLnBrk="0" hangingPunct="0">
              <a:defRPr>
                <a:solidFill>
                  <a:schemeClr val="tx1"/>
                </a:solidFill>
                <a:latin typeface="Gulim" pitchFamily="34" charset="-127"/>
                <a:ea typeface="Gulim" pitchFamily="34" charset="-127"/>
              </a:defRPr>
            </a:lvl3pPr>
            <a:lvl4pPr marL="1600200" indent="-228600" eaLnBrk="0" hangingPunct="0">
              <a:defRPr>
                <a:solidFill>
                  <a:schemeClr val="tx1"/>
                </a:solidFill>
                <a:latin typeface="Gulim" pitchFamily="34" charset="-127"/>
                <a:ea typeface="Gulim" pitchFamily="34" charset="-127"/>
              </a:defRPr>
            </a:lvl4pPr>
            <a:lvl5pPr marL="2057400" indent="-228600" eaLnBrk="0" hangingPunct="0">
              <a:defRPr>
                <a:solidFill>
                  <a:schemeClr val="tx1"/>
                </a:solidFill>
                <a:latin typeface="Gulim" pitchFamily="34" charset="-127"/>
                <a:ea typeface="Gulim" pitchFamily="34" charset="-127"/>
              </a:defRPr>
            </a:lvl5pPr>
            <a:lvl6pPr marL="2514600" indent="-228600" eaLnBrk="0" fontAlgn="base" latinLnBrk="1" hangingPunct="0">
              <a:spcBef>
                <a:spcPct val="0"/>
              </a:spcBef>
              <a:spcAft>
                <a:spcPct val="0"/>
              </a:spcAft>
              <a:defRPr>
                <a:solidFill>
                  <a:schemeClr val="tx1"/>
                </a:solidFill>
                <a:latin typeface="Gulim" pitchFamily="34" charset="-127"/>
                <a:ea typeface="Gulim" pitchFamily="34" charset="-127"/>
              </a:defRPr>
            </a:lvl6pPr>
            <a:lvl7pPr marL="2971800" indent="-228600" eaLnBrk="0" fontAlgn="base" latinLnBrk="1" hangingPunct="0">
              <a:spcBef>
                <a:spcPct val="0"/>
              </a:spcBef>
              <a:spcAft>
                <a:spcPct val="0"/>
              </a:spcAft>
              <a:defRPr>
                <a:solidFill>
                  <a:schemeClr val="tx1"/>
                </a:solidFill>
                <a:latin typeface="Gulim" pitchFamily="34" charset="-127"/>
                <a:ea typeface="Gulim" pitchFamily="34" charset="-127"/>
              </a:defRPr>
            </a:lvl7pPr>
            <a:lvl8pPr marL="3429000" indent="-228600" eaLnBrk="0" fontAlgn="base" latinLnBrk="1" hangingPunct="0">
              <a:spcBef>
                <a:spcPct val="0"/>
              </a:spcBef>
              <a:spcAft>
                <a:spcPct val="0"/>
              </a:spcAft>
              <a:defRPr>
                <a:solidFill>
                  <a:schemeClr val="tx1"/>
                </a:solidFill>
                <a:latin typeface="Gulim" pitchFamily="34" charset="-127"/>
                <a:ea typeface="Gulim" pitchFamily="34" charset="-127"/>
              </a:defRPr>
            </a:lvl8pPr>
            <a:lvl9pPr marL="3886200" indent="-228600" eaLnBrk="0" fontAlgn="base" latinLnBrk="1" hangingPunct="0">
              <a:spcBef>
                <a:spcPct val="0"/>
              </a:spcBef>
              <a:spcAft>
                <a:spcPct val="0"/>
              </a:spcAft>
              <a:defRPr>
                <a:solidFill>
                  <a:schemeClr val="tx1"/>
                </a:solidFill>
                <a:latin typeface="Gulim" pitchFamily="34" charset="-127"/>
                <a:ea typeface="Gulim" pitchFamily="34" charset="-127"/>
              </a:defRPr>
            </a:lvl9pPr>
          </a:lstStyle>
          <a:p>
            <a:pPr eaLnBrk="1" fontAlgn="base" hangingPunct="1">
              <a:spcBef>
                <a:spcPct val="0"/>
              </a:spcBef>
              <a:spcAft>
                <a:spcPct val="0"/>
              </a:spcAft>
            </a:pPr>
            <a:r>
              <a:rPr lang="en-US" altLang="zh-CN" sz="2600" b="1" dirty="0">
                <a:solidFill>
                  <a:prstClr val="white"/>
                </a:solidFill>
                <a:latin typeface="Arial"/>
                <a:ea typeface="楷体" panose="02010609060101010101" pitchFamily="49" charset="-122"/>
              </a:rPr>
              <a:t>2012~2020</a:t>
            </a:r>
            <a:r>
              <a:rPr lang="zh-CN" altLang="en-US" sz="2600" b="1" dirty="0">
                <a:solidFill>
                  <a:prstClr val="white"/>
                </a:solidFill>
                <a:latin typeface="Arial"/>
                <a:ea typeface="楷体" panose="02010609060101010101" pitchFamily="49" charset="-122"/>
              </a:rPr>
              <a:t>年</a:t>
            </a:r>
            <a:r>
              <a:rPr lang="zh-CN" altLang="en-US" sz="2600" b="1" dirty="0" smtClean="0">
                <a:solidFill>
                  <a:prstClr val="white"/>
                </a:solidFill>
                <a:latin typeface="Arial"/>
                <a:ea typeface="楷体" panose="02010609060101010101" pitchFamily="49" charset="-122"/>
              </a:rPr>
              <a:t>世界范围内健康数据增长</a:t>
            </a:r>
            <a:r>
              <a:rPr lang="en-US" altLang="zh-CN" sz="2600" b="1" dirty="0" smtClean="0">
                <a:solidFill>
                  <a:prstClr val="white"/>
                </a:solidFill>
                <a:latin typeface="Arial"/>
                <a:ea typeface="楷体" panose="02010609060101010101" pitchFamily="49" charset="-122"/>
              </a:rPr>
              <a:t>50</a:t>
            </a:r>
            <a:r>
              <a:rPr lang="zh-CN" altLang="en-US" sz="2600" b="1" dirty="0" smtClean="0">
                <a:solidFill>
                  <a:prstClr val="white"/>
                </a:solidFill>
                <a:latin typeface="Arial"/>
                <a:ea typeface="楷体" panose="02010609060101010101" pitchFamily="49" charset="-122"/>
              </a:rPr>
              <a:t>倍</a:t>
            </a:r>
            <a:endParaRPr lang="en-US" altLang="zh-CN" sz="2600" b="1" dirty="0" smtClean="0">
              <a:solidFill>
                <a:prstClr val="white"/>
              </a:solidFill>
              <a:latin typeface="Arial"/>
              <a:ea typeface="楷体" panose="02010609060101010101" pitchFamily="49" charset="-122"/>
            </a:endParaRPr>
          </a:p>
        </p:txBody>
      </p:sp>
    </p:spTree>
    <p:extLst>
      <p:ext uri="{BB962C8B-B14F-4D97-AF65-F5344CB8AC3E}">
        <p14:creationId xmlns:p14="http://schemas.microsoft.com/office/powerpoint/2010/main" val="41018392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3"/>
          <p:cNvSpPr>
            <a:spLocks noChangeArrowheads="1"/>
          </p:cNvSpPr>
          <p:nvPr/>
        </p:nvSpPr>
        <p:spPr bwMode="auto">
          <a:xfrm>
            <a:off x="1012825" y="6294646"/>
            <a:ext cx="3016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altLang="zh-TW" i="1" dirty="0">
                <a:solidFill>
                  <a:srgbClr val="FFFFFF"/>
                </a:solidFill>
                <a:latin typeface="Times New Roman" pitchFamily="18" charset="0"/>
                <a:cs typeface="Times New Roman" pitchFamily="18" charset="0"/>
              </a:rPr>
              <a:t>NEJM 2012;366:1881</a:t>
            </a:r>
            <a:endParaRPr lang="zh-TW" altLang="en-US" i="1" dirty="0">
              <a:solidFill>
                <a:srgbClr val="FFFFFF"/>
              </a:solidFill>
              <a:latin typeface="Times New Roman" pitchFamily="18" charset="0"/>
              <a:cs typeface="Times New Roman" pitchFamily="18" charset="0"/>
            </a:endParaRPr>
          </a:p>
        </p:txBody>
      </p:sp>
      <p:sp>
        <p:nvSpPr>
          <p:cNvPr id="26627" name="矩形 3"/>
          <p:cNvSpPr>
            <a:spLocks noChangeArrowheads="1"/>
          </p:cNvSpPr>
          <p:nvPr/>
        </p:nvSpPr>
        <p:spPr bwMode="auto">
          <a:xfrm>
            <a:off x="1252538" y="2996952"/>
            <a:ext cx="31051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r>
              <a:rPr lang="en-US" altLang="zh-CN" sz="2000" dirty="0">
                <a:solidFill>
                  <a:srgbClr val="FFFFFF"/>
                </a:solidFill>
              </a:rPr>
              <a:t>HR </a:t>
            </a:r>
            <a:r>
              <a:rPr lang="en-US" altLang="zh-TW" sz="2000" dirty="0">
                <a:solidFill>
                  <a:srgbClr val="FFFFFF"/>
                </a:solidFill>
              </a:rPr>
              <a:t>1.87 (95% CI, 1.16–3.01)</a:t>
            </a:r>
          </a:p>
          <a:p>
            <a:pPr eaLnBrk="0" hangingPunct="0"/>
            <a:r>
              <a:rPr lang="en-US" altLang="zh-CN" sz="2000" dirty="0">
                <a:solidFill>
                  <a:srgbClr val="FFFFFF"/>
                </a:solidFill>
              </a:rPr>
              <a:t>P=0.01</a:t>
            </a:r>
            <a:endParaRPr lang="zh-TW" altLang="en-US" sz="2000" dirty="0">
              <a:solidFill>
                <a:srgbClr val="FFFFFF"/>
              </a:solidFill>
            </a:endParaRPr>
          </a:p>
        </p:txBody>
      </p:sp>
      <p:pic>
        <p:nvPicPr>
          <p:cNvPr id="26628" name="图片 5"/>
          <p:cNvPicPr>
            <a:picLocks noChangeAspect="1"/>
          </p:cNvPicPr>
          <p:nvPr/>
        </p:nvPicPr>
        <p:blipFill>
          <a:blip r:embed="rId4">
            <a:extLst>
              <a:ext uri="{28A0092B-C50C-407E-A947-70E740481C1C}">
                <a14:useLocalDpi xmlns:a14="http://schemas.microsoft.com/office/drawing/2010/main" val="0"/>
              </a:ext>
            </a:extLst>
          </a:blip>
          <a:srcRect t="11087"/>
          <a:stretch>
            <a:fillRect/>
          </a:stretch>
        </p:blipFill>
        <p:spPr bwMode="auto">
          <a:xfrm>
            <a:off x="395536" y="2996952"/>
            <a:ext cx="3740150"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标题 1"/>
          <p:cNvSpPr txBox="1">
            <a:spLocks/>
          </p:cNvSpPr>
          <p:nvPr/>
        </p:nvSpPr>
        <p:spPr bwMode="auto">
          <a:xfrm>
            <a:off x="457200" y="211138"/>
            <a:ext cx="83280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r>
              <a:rPr lang="zh-CN" altLang="en-US" sz="4000" dirty="0" smtClean="0">
                <a:solidFill>
                  <a:srgbClr val="FFFF99"/>
                </a:solidFill>
                <a:latin typeface="Calibri" pitchFamily="34" charset="0"/>
                <a:ea typeface="黑体" pitchFamily="49" charset="-122"/>
              </a:rPr>
              <a:t>大数据平台监测药物安全性</a:t>
            </a:r>
            <a:endParaRPr lang="zh-CN" altLang="en-US" sz="4000" dirty="0">
              <a:solidFill>
                <a:srgbClr val="FFFF99"/>
              </a:solidFill>
              <a:latin typeface="Calibri" pitchFamily="34" charset="0"/>
              <a:ea typeface="黑体" pitchFamily="49" charset="-122"/>
            </a:endParaRPr>
          </a:p>
        </p:txBody>
      </p:sp>
      <p:sp>
        <p:nvSpPr>
          <p:cNvPr id="26630" name="矩形 10"/>
          <p:cNvSpPr>
            <a:spLocks noChangeArrowheads="1"/>
          </p:cNvSpPr>
          <p:nvPr/>
        </p:nvSpPr>
        <p:spPr bwMode="auto">
          <a:xfrm>
            <a:off x="370727" y="1246618"/>
            <a:ext cx="45613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342900" indent="-342900" eaLnBrk="0" hangingPunct="0">
              <a:buClr>
                <a:srgbClr val="FFFF66"/>
              </a:buClr>
              <a:buBlip>
                <a:blip r:embed="rId5"/>
              </a:buBlip>
            </a:pPr>
            <a:r>
              <a:rPr kumimoji="1" lang="zh-CN" altLang="en-US" dirty="0" smtClean="0">
                <a:solidFill>
                  <a:srgbClr val="FFFFFF"/>
                </a:solidFill>
                <a:ea typeface="楷体" pitchFamily="49" charset="-122"/>
              </a:rPr>
              <a:t>田纳西医</a:t>
            </a:r>
            <a:r>
              <a:rPr kumimoji="1" lang="zh-CN" altLang="en-US" dirty="0">
                <a:solidFill>
                  <a:srgbClr val="FFFFFF"/>
                </a:solidFill>
                <a:ea typeface="楷体" pitchFamily="49" charset="-122"/>
              </a:rPr>
              <a:t>保</a:t>
            </a:r>
            <a:r>
              <a:rPr kumimoji="1" lang="zh-CN" altLang="en-US" dirty="0" smtClean="0">
                <a:solidFill>
                  <a:srgbClr val="FFFFFF"/>
                </a:solidFill>
                <a:ea typeface="楷体" pitchFamily="49" charset="-122"/>
              </a:rPr>
              <a:t>数据库（</a:t>
            </a:r>
            <a:r>
              <a:rPr kumimoji="1" lang="en-US" altLang="zh-CN" dirty="0" smtClean="0">
                <a:solidFill>
                  <a:srgbClr val="FFFFFF"/>
                </a:solidFill>
                <a:ea typeface="楷体" pitchFamily="49" charset="-122"/>
              </a:rPr>
              <a:t>92-06</a:t>
            </a:r>
            <a:r>
              <a:rPr kumimoji="1" lang="zh-CN" altLang="en-US" dirty="0" smtClean="0">
                <a:solidFill>
                  <a:srgbClr val="FFFFFF"/>
                </a:solidFill>
                <a:ea typeface="楷体" pitchFamily="49" charset="-122"/>
              </a:rPr>
              <a:t>）</a:t>
            </a:r>
            <a:endParaRPr kumimoji="1" lang="en-US" altLang="zh-CN" dirty="0" smtClean="0">
              <a:solidFill>
                <a:srgbClr val="FFFFFF"/>
              </a:solidFill>
              <a:ea typeface="楷体" pitchFamily="49" charset="-122"/>
            </a:endParaRPr>
          </a:p>
          <a:p>
            <a:pPr marL="342900" indent="-342900" eaLnBrk="0" hangingPunct="0">
              <a:buClr>
                <a:srgbClr val="FFFF66"/>
              </a:buClr>
              <a:buBlip>
                <a:blip r:embed="rId5"/>
              </a:buBlip>
            </a:pPr>
            <a:r>
              <a:rPr kumimoji="1" lang="en-US" altLang="zh-CN" dirty="0" smtClean="0">
                <a:solidFill>
                  <a:srgbClr val="FFFFFF"/>
                </a:solidFill>
                <a:ea typeface="楷体" pitchFamily="49" charset="-122"/>
              </a:rPr>
              <a:t>34.8</a:t>
            </a:r>
            <a:r>
              <a:rPr kumimoji="1" lang="zh-CN" altLang="en-US" dirty="0" smtClean="0">
                <a:solidFill>
                  <a:srgbClr val="FFFFFF"/>
                </a:solidFill>
                <a:ea typeface="楷体" pitchFamily="49" charset="-122"/>
              </a:rPr>
              <a:t>万阿奇霉素，</a:t>
            </a:r>
            <a:r>
              <a:rPr kumimoji="1" lang="en-US" altLang="zh-CN" dirty="0">
                <a:solidFill>
                  <a:srgbClr val="FFFFFF"/>
                </a:solidFill>
                <a:ea typeface="楷体" pitchFamily="49" charset="-122"/>
              </a:rPr>
              <a:t>134.9</a:t>
            </a:r>
            <a:r>
              <a:rPr kumimoji="1" lang="zh-CN" altLang="en-US" dirty="0" smtClean="0">
                <a:solidFill>
                  <a:srgbClr val="FFFFFF"/>
                </a:solidFill>
                <a:ea typeface="楷体" pitchFamily="49" charset="-122"/>
              </a:rPr>
              <a:t>万阿莫西林</a:t>
            </a:r>
            <a:endParaRPr kumimoji="1" lang="en-US" altLang="zh-CN" dirty="0">
              <a:solidFill>
                <a:srgbClr val="FFFFFF"/>
              </a:solidFill>
              <a:ea typeface="楷体" pitchFamily="49" charset="-122"/>
            </a:endParaRPr>
          </a:p>
          <a:p>
            <a:pPr marL="342900" indent="-342900" eaLnBrk="0" hangingPunct="0">
              <a:buClr>
                <a:srgbClr val="FFFF66"/>
              </a:buClr>
              <a:buBlip>
                <a:blip r:embed="rId5"/>
              </a:buBlip>
            </a:pPr>
            <a:r>
              <a:rPr kumimoji="1" lang="en-US" altLang="zh-CN" dirty="0" smtClean="0">
                <a:solidFill>
                  <a:srgbClr val="FFFFFF"/>
                </a:solidFill>
                <a:ea typeface="楷体" pitchFamily="49" charset="-122"/>
              </a:rPr>
              <a:t>FDA</a:t>
            </a:r>
            <a:r>
              <a:rPr kumimoji="1" lang="zh-CN" altLang="en-US" dirty="0" smtClean="0">
                <a:solidFill>
                  <a:srgbClr val="FFFFFF"/>
                </a:solidFill>
                <a:ea typeface="楷体" pitchFamily="49" charset="-122"/>
              </a:rPr>
              <a:t>警示阿奇霉素的使用</a:t>
            </a:r>
            <a:endParaRPr kumimoji="1" lang="en-US" altLang="zh-CN" dirty="0">
              <a:solidFill>
                <a:srgbClr val="FFFFFF"/>
              </a:solidFill>
              <a:ea typeface="楷体" pitchFamily="49" charset="-122"/>
            </a:endParaRPr>
          </a:p>
        </p:txBody>
      </p:sp>
      <p:graphicFrame>
        <p:nvGraphicFramePr>
          <p:cNvPr id="26631" name="内容占位符 2"/>
          <p:cNvGraphicFramePr>
            <a:graphicFrameLocks noGrp="1"/>
          </p:cNvGraphicFramePr>
          <p:nvPr>
            <p:ph idx="1"/>
            <p:extLst>
              <p:ext uri="{D42A27DB-BD31-4B8C-83A1-F6EECF244321}">
                <p14:modId xmlns:p14="http://schemas.microsoft.com/office/powerpoint/2010/main" val="3405300030"/>
              </p:ext>
            </p:extLst>
          </p:nvPr>
        </p:nvGraphicFramePr>
        <p:xfrm>
          <a:off x="5220072" y="3284984"/>
          <a:ext cx="3692153" cy="3107246"/>
        </p:xfrm>
        <a:graphic>
          <a:graphicData uri="http://schemas.openxmlformats.org/presentationml/2006/ole">
            <mc:AlternateContent xmlns:mc="http://schemas.openxmlformats.org/markup-compatibility/2006">
              <mc:Choice xmlns:v="urn:schemas-microsoft-com:vml" Requires="v">
                <p:oleObj spid="_x0000_s30723" r:id="rId6" imgW="4096867" imgH="3487214" progId="Excel.Sheet.8">
                  <p:embed/>
                </p:oleObj>
              </mc:Choice>
              <mc:Fallback>
                <p:oleObj r:id="rId6" imgW="4096867" imgH="3487214" progId="Excel.Sheet.8">
                  <p:embed/>
                  <p:pic>
                    <p:nvPicPr>
                      <p:cNvPr id="0" name=""/>
                      <p:cNvPicPr>
                        <a:picLocks noGrp="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0072" y="3284984"/>
                        <a:ext cx="3692153" cy="3107246"/>
                      </a:xfrm>
                      <a:prstGeom prst="rect">
                        <a:avLst/>
                      </a:prstGeom>
                      <a:noFill/>
                    </p:spPr>
                  </p:pic>
                </p:oleObj>
              </mc:Fallback>
            </mc:AlternateContent>
          </a:graphicData>
        </a:graphic>
      </p:graphicFrame>
      <p:sp>
        <p:nvSpPr>
          <p:cNvPr id="26632" name="TextBox 10"/>
          <p:cNvSpPr txBox="1">
            <a:spLocks noChangeArrowheads="1"/>
          </p:cNvSpPr>
          <p:nvPr/>
        </p:nvSpPr>
        <p:spPr bwMode="auto">
          <a:xfrm rot="16200000">
            <a:off x="3830182" y="4393306"/>
            <a:ext cx="23764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eaLnBrk="1" hangingPunct="1"/>
            <a:r>
              <a:rPr lang="en-US" altLang="zh-CN" dirty="0" smtClean="0">
                <a:solidFill>
                  <a:schemeClr val="bg1"/>
                </a:solidFill>
                <a:latin typeface="楷体" pitchFamily="49" charset="-122"/>
                <a:ea typeface="楷体" pitchFamily="49" charset="-122"/>
              </a:rPr>
              <a:t>1000</a:t>
            </a:r>
            <a:r>
              <a:rPr lang="zh-CN" altLang="en-US" dirty="0">
                <a:solidFill>
                  <a:schemeClr val="bg1"/>
                </a:solidFill>
                <a:latin typeface="楷体" pitchFamily="49" charset="-122"/>
                <a:ea typeface="楷体" pitchFamily="49" charset="-122"/>
              </a:rPr>
              <a:t>人年</a:t>
            </a:r>
            <a:endParaRPr lang="zh-TW" altLang="en-US" dirty="0">
              <a:solidFill>
                <a:schemeClr val="bg1"/>
              </a:solidFill>
              <a:latin typeface="楷体" pitchFamily="49" charset="-122"/>
              <a:ea typeface="楷体" pitchFamily="49" charset="-122"/>
            </a:endParaRPr>
          </a:p>
        </p:txBody>
      </p:sp>
      <p:sp>
        <p:nvSpPr>
          <p:cNvPr id="26633" name="标题 1"/>
          <p:cNvSpPr txBox="1">
            <a:spLocks/>
          </p:cNvSpPr>
          <p:nvPr/>
        </p:nvSpPr>
        <p:spPr bwMode="auto">
          <a:xfrm>
            <a:off x="5018426" y="1268760"/>
            <a:ext cx="392417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342900" indent="-342900" eaLnBrk="0" hangingPunct="0">
              <a:buClr>
                <a:srgbClr val="FFFF66"/>
              </a:buClr>
              <a:buFont typeface="Arial" pitchFamily="34" charset="0"/>
              <a:buChar char="•"/>
              <a:defRPr kumimoji="1">
                <a:solidFill>
                  <a:srgbClr val="FFFFFF"/>
                </a:solidFill>
                <a:ea typeface="楷体" pitchFamily="49" charset="-122"/>
              </a:defRPr>
            </a:lvl1pPr>
          </a:lstStyle>
          <a:p>
            <a:pPr>
              <a:spcBef>
                <a:spcPts val="1200"/>
              </a:spcBef>
              <a:buBlip>
                <a:blip r:embed="rId5"/>
              </a:buBlip>
            </a:pPr>
            <a:r>
              <a:rPr lang="zh-CN" altLang="en-US" dirty="0"/>
              <a:t>丹麦国民</a:t>
            </a:r>
            <a:r>
              <a:rPr lang="zh-CN" altLang="en-US" dirty="0" smtClean="0"/>
              <a:t>注册（</a:t>
            </a:r>
            <a:r>
              <a:rPr lang="en-US" altLang="zh-CN" dirty="0" smtClean="0"/>
              <a:t>07-10</a:t>
            </a:r>
            <a:r>
              <a:rPr lang="zh-CN" altLang="en-US" dirty="0" smtClean="0"/>
              <a:t>）</a:t>
            </a:r>
            <a:endParaRPr lang="en-US" altLang="zh-CN" dirty="0" smtClean="0"/>
          </a:p>
          <a:p>
            <a:pPr>
              <a:spcBef>
                <a:spcPts val="1200"/>
              </a:spcBef>
              <a:buBlip>
                <a:blip r:embed="rId5"/>
              </a:buBlip>
            </a:pPr>
            <a:r>
              <a:rPr lang="en-US" altLang="zh-CN" dirty="0" smtClean="0"/>
              <a:t>169.8</a:t>
            </a:r>
            <a:r>
              <a:rPr lang="zh-CN" altLang="en-US" dirty="0" smtClean="0"/>
              <a:t>万阿奇霉素和</a:t>
            </a:r>
            <a:r>
              <a:rPr lang="en-US" altLang="zh-CN" dirty="0" smtClean="0"/>
              <a:t>1047</a:t>
            </a:r>
            <a:r>
              <a:rPr lang="zh-CN" altLang="en-US" dirty="0" smtClean="0"/>
              <a:t>万青霉素</a:t>
            </a:r>
            <a:r>
              <a:rPr lang="en-US" altLang="zh-CN" dirty="0" smtClean="0"/>
              <a:t>V </a:t>
            </a:r>
            <a:r>
              <a:rPr lang="zh-CN" altLang="en-US" dirty="0" smtClean="0"/>
              <a:t>处方</a:t>
            </a:r>
            <a:endParaRPr lang="en-US" altLang="zh-CN" dirty="0"/>
          </a:p>
        </p:txBody>
      </p:sp>
      <p:sp>
        <p:nvSpPr>
          <p:cNvPr id="26634" name="矩形 12"/>
          <p:cNvSpPr>
            <a:spLocks noChangeArrowheads="1"/>
          </p:cNvSpPr>
          <p:nvPr/>
        </p:nvSpPr>
        <p:spPr bwMode="auto">
          <a:xfrm>
            <a:off x="5667375" y="6259227"/>
            <a:ext cx="30146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TW" i="1" dirty="0">
                <a:solidFill>
                  <a:schemeClr val="bg1"/>
                </a:solidFill>
                <a:latin typeface="Times New Roman" pitchFamily="18" charset="0"/>
                <a:cs typeface="Times New Roman" pitchFamily="18" charset="0"/>
              </a:rPr>
              <a:t>NEJM 2013;368:1704</a:t>
            </a:r>
            <a:endParaRPr lang="zh-TW" altLang="en-US" i="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28815406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txBox="1">
            <a:spLocks/>
          </p:cNvSpPr>
          <p:nvPr/>
        </p:nvSpPr>
        <p:spPr bwMode="auto">
          <a:xfrm>
            <a:off x="219819" y="638175"/>
            <a:ext cx="8864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r>
              <a:rPr lang="zh-CN" altLang="en-US" sz="3200" dirty="0">
                <a:solidFill>
                  <a:schemeClr val="bg1"/>
                </a:solidFill>
                <a:latin typeface="楷体" pitchFamily="49" charset="-122"/>
                <a:ea typeface="楷体" pitchFamily="49" charset="-122"/>
              </a:rPr>
              <a:t>全方位集成</a:t>
            </a:r>
            <a:r>
              <a:rPr lang="zh-CN" altLang="en-US" sz="3200" dirty="0" smtClean="0">
                <a:solidFill>
                  <a:schemeClr val="bg1"/>
                </a:solidFill>
                <a:latin typeface="楷体" pitchFamily="49" charset="-122"/>
                <a:ea typeface="楷体" pitchFamily="49" charset="-122"/>
              </a:rPr>
              <a:t>心血管疾病相关数据</a:t>
            </a:r>
            <a:endParaRPr lang="zh-CN" altLang="en-US" sz="3200" dirty="0">
              <a:solidFill>
                <a:schemeClr val="bg1"/>
              </a:solidFill>
              <a:latin typeface="楷体" pitchFamily="49" charset="-122"/>
              <a:ea typeface="楷体" pitchFamily="49" charset="-122"/>
            </a:endParaRPr>
          </a:p>
        </p:txBody>
      </p:sp>
      <p:sp>
        <p:nvSpPr>
          <p:cNvPr id="43011" name="TextBox 5"/>
          <p:cNvSpPr txBox="1">
            <a:spLocks noChangeArrowheads="1"/>
          </p:cNvSpPr>
          <p:nvPr/>
        </p:nvSpPr>
        <p:spPr bwMode="auto">
          <a:xfrm>
            <a:off x="351384" y="1485107"/>
            <a:ext cx="27178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zh-CN" altLang="en-US" sz="2200" dirty="0">
                <a:solidFill>
                  <a:schemeClr val="bg1"/>
                </a:solidFill>
                <a:latin typeface="楷体" pitchFamily="49" charset="-122"/>
                <a:ea typeface="楷体" pitchFamily="49" charset="-122"/>
              </a:rPr>
              <a:t>北京</a:t>
            </a:r>
            <a:r>
              <a:rPr lang="zh-CN" altLang="en-US" sz="2200" dirty="0" smtClean="0">
                <a:solidFill>
                  <a:schemeClr val="bg1"/>
                </a:solidFill>
                <a:latin typeface="楷体" pitchFamily="49" charset="-122"/>
                <a:ea typeface="楷体" pitchFamily="49" charset="-122"/>
              </a:rPr>
              <a:t>心血管疾病</a:t>
            </a:r>
            <a:r>
              <a:rPr lang="zh-CN" altLang="en-US" sz="2200" dirty="0">
                <a:solidFill>
                  <a:schemeClr val="bg1"/>
                </a:solidFill>
                <a:latin typeface="楷体" pitchFamily="49" charset="-122"/>
                <a:ea typeface="楷体" pitchFamily="49" charset="-122"/>
              </a:rPr>
              <a:t>临床研究中心网络平台</a:t>
            </a:r>
          </a:p>
        </p:txBody>
      </p:sp>
      <p:sp>
        <p:nvSpPr>
          <p:cNvPr id="43012" name="TextBox 5"/>
          <p:cNvSpPr txBox="1">
            <a:spLocks noChangeArrowheads="1"/>
          </p:cNvSpPr>
          <p:nvPr/>
        </p:nvSpPr>
        <p:spPr bwMode="auto">
          <a:xfrm>
            <a:off x="351384" y="2525427"/>
            <a:ext cx="260350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zh-CN" altLang="en-US" sz="2200" dirty="0">
                <a:solidFill>
                  <a:schemeClr val="bg1"/>
                </a:solidFill>
                <a:latin typeface="楷体" pitchFamily="49" charset="-122"/>
                <a:ea typeface="楷体" pitchFamily="49" charset="-122"/>
              </a:rPr>
              <a:t>首都医科大学心脏病学系</a:t>
            </a:r>
            <a:r>
              <a:rPr lang="en-US" altLang="zh-CN" sz="2200" dirty="0">
                <a:solidFill>
                  <a:schemeClr val="bg1"/>
                </a:solidFill>
                <a:latin typeface="楷体" pitchFamily="49" charset="-122"/>
                <a:ea typeface="楷体" pitchFamily="49" charset="-122"/>
              </a:rPr>
              <a:t>22</a:t>
            </a:r>
            <a:r>
              <a:rPr lang="zh-CN" altLang="en-US" sz="2200" dirty="0">
                <a:solidFill>
                  <a:schemeClr val="bg1"/>
                </a:solidFill>
                <a:latin typeface="楷体" pitchFamily="49" charset="-122"/>
                <a:ea typeface="楷体" pitchFamily="49" charset="-122"/>
              </a:rPr>
              <a:t>家医院</a:t>
            </a:r>
          </a:p>
        </p:txBody>
      </p:sp>
      <p:sp>
        <p:nvSpPr>
          <p:cNvPr id="43013" name="TextBox 5"/>
          <p:cNvSpPr txBox="1">
            <a:spLocks noChangeArrowheads="1"/>
          </p:cNvSpPr>
          <p:nvPr/>
        </p:nvSpPr>
        <p:spPr bwMode="auto">
          <a:xfrm>
            <a:off x="566738" y="4600575"/>
            <a:ext cx="2273300" cy="79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zh-CN" altLang="en-US" sz="2200" dirty="0">
                <a:solidFill>
                  <a:schemeClr val="bg1"/>
                </a:solidFill>
                <a:latin typeface="楷体" pitchFamily="49" charset="-122"/>
                <a:ea typeface="楷体" pitchFamily="49" charset="-122"/>
              </a:rPr>
              <a:t>嘉和美康</a:t>
            </a:r>
            <a:endParaRPr lang="en-US" altLang="zh-CN" sz="2200" dirty="0">
              <a:solidFill>
                <a:schemeClr val="bg1"/>
              </a:solidFill>
              <a:latin typeface="楷体" pitchFamily="49" charset="-122"/>
              <a:ea typeface="楷体" pitchFamily="49" charset="-122"/>
            </a:endParaRPr>
          </a:p>
          <a:p>
            <a:pPr algn="ctr">
              <a:lnSpc>
                <a:spcPct val="110000"/>
              </a:lnSpc>
            </a:pPr>
            <a:r>
              <a:rPr lang="zh-CN" altLang="en-US" sz="2200" dirty="0">
                <a:solidFill>
                  <a:schemeClr val="bg1"/>
                </a:solidFill>
                <a:latin typeface="楷体" pitchFamily="49" charset="-122"/>
                <a:ea typeface="楷体" pitchFamily="49" charset="-122"/>
              </a:rPr>
              <a:t>临床</a:t>
            </a:r>
            <a:r>
              <a:rPr lang="zh-CN" altLang="en-US" sz="2200" dirty="0" smtClean="0">
                <a:solidFill>
                  <a:schemeClr val="bg1"/>
                </a:solidFill>
                <a:latin typeface="楷体" pitchFamily="49" charset="-122"/>
                <a:ea typeface="楷体" pitchFamily="49" charset="-122"/>
              </a:rPr>
              <a:t>信息系统</a:t>
            </a:r>
            <a:endParaRPr lang="en-US" altLang="zh-CN" sz="2200" dirty="0">
              <a:solidFill>
                <a:schemeClr val="bg1"/>
              </a:solidFill>
              <a:latin typeface="楷体" pitchFamily="49" charset="-122"/>
              <a:ea typeface="楷体" pitchFamily="49" charset="-122"/>
            </a:endParaRPr>
          </a:p>
        </p:txBody>
      </p:sp>
      <p:sp>
        <p:nvSpPr>
          <p:cNvPr id="16" name="圆角矩形 15"/>
          <p:cNvSpPr/>
          <p:nvPr/>
        </p:nvSpPr>
        <p:spPr bwMode="auto">
          <a:xfrm>
            <a:off x="185545" y="5589240"/>
            <a:ext cx="8740093" cy="803756"/>
          </a:xfrm>
          <a:prstGeom prst="roundRect">
            <a:avLst/>
          </a:prstGeom>
          <a:solidFill>
            <a:schemeClr val="tx2">
              <a:lumMod val="60000"/>
              <a:lumOff val="40000"/>
            </a:schemeClr>
          </a:solidFill>
          <a:ln>
            <a:headEnd type="none" w="med" len="med"/>
            <a:tailEnd type="none" w="med" len="med"/>
          </a:ln>
          <a:scene3d>
            <a:camera prst="orthographicFront"/>
            <a:lightRig rig="threePt" dir="t"/>
          </a:scene3d>
          <a:sp3d>
            <a:bevelT prst="angle"/>
          </a:sp3d>
        </p:spPr>
        <p:style>
          <a:lnRef idx="3">
            <a:schemeClr val="lt1"/>
          </a:lnRef>
          <a:fillRef idx="1">
            <a:schemeClr val="accent1"/>
          </a:fillRef>
          <a:effectRef idx="1">
            <a:schemeClr val="accent1"/>
          </a:effectRef>
          <a:fontRef idx="minor">
            <a:schemeClr val="lt1"/>
          </a:fontRef>
        </p:style>
        <p:txBody>
          <a:bodyPr/>
          <a:lstStyle/>
          <a:p>
            <a:pPr marL="342900" indent="-342900">
              <a:lnSpc>
                <a:spcPct val="95000"/>
              </a:lnSpc>
              <a:spcBef>
                <a:spcPct val="100000"/>
              </a:spcBef>
              <a:buClr>
                <a:srgbClr val="9966FF"/>
              </a:buClr>
              <a:buSzPct val="115000"/>
              <a:buFontTx/>
              <a:buChar char="•"/>
              <a:defRPr/>
            </a:pPr>
            <a:endParaRPr lang="zh-CN" altLang="en-US">
              <a:solidFill>
                <a:srgbClr val="CCECFF"/>
              </a:solidFill>
            </a:endParaRPr>
          </a:p>
        </p:txBody>
      </p:sp>
      <p:sp>
        <p:nvSpPr>
          <p:cNvPr id="43017" name="矩形 16"/>
          <p:cNvSpPr>
            <a:spLocks noChangeArrowheads="1"/>
          </p:cNvSpPr>
          <p:nvPr/>
        </p:nvSpPr>
        <p:spPr bwMode="auto">
          <a:xfrm>
            <a:off x="344488" y="5829300"/>
            <a:ext cx="8458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zh-CN" altLang="en-US">
                <a:solidFill>
                  <a:srgbClr val="FFFFFF"/>
                </a:solidFill>
                <a:latin typeface="微软雅黑" pitchFamily="34" charset="-122"/>
                <a:ea typeface="微软雅黑" pitchFamily="34" charset="-122"/>
              </a:rPr>
              <a:t>涵盖临床资料、死因监测、医疗保险、环境与社会数据</a:t>
            </a:r>
          </a:p>
        </p:txBody>
      </p:sp>
      <p:sp>
        <p:nvSpPr>
          <p:cNvPr id="43018" name="TextBox 5"/>
          <p:cNvSpPr txBox="1">
            <a:spLocks noChangeArrowheads="1"/>
          </p:cNvSpPr>
          <p:nvPr/>
        </p:nvSpPr>
        <p:spPr bwMode="auto">
          <a:xfrm>
            <a:off x="6321277" y="1602631"/>
            <a:ext cx="2649685"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zh-CN" altLang="en-US" sz="2200" dirty="0">
                <a:solidFill>
                  <a:schemeClr val="bg1"/>
                </a:solidFill>
                <a:latin typeface="楷体" pitchFamily="49" charset="-122"/>
                <a:ea typeface="楷体" pitchFamily="49" charset="-122"/>
              </a:rPr>
              <a:t>住院患者病历首页</a:t>
            </a:r>
          </a:p>
        </p:txBody>
      </p:sp>
      <p:sp>
        <p:nvSpPr>
          <p:cNvPr id="43019" name="TextBox 5"/>
          <p:cNvSpPr txBox="1">
            <a:spLocks noChangeArrowheads="1"/>
          </p:cNvSpPr>
          <p:nvPr/>
        </p:nvSpPr>
        <p:spPr bwMode="auto">
          <a:xfrm>
            <a:off x="6453074" y="2542240"/>
            <a:ext cx="2359025"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en-US" altLang="zh-CN" sz="2200" dirty="0">
                <a:solidFill>
                  <a:schemeClr val="bg1"/>
                </a:solidFill>
                <a:latin typeface="楷体" pitchFamily="49" charset="-122"/>
                <a:ea typeface="楷体" pitchFamily="49" charset="-122"/>
              </a:rPr>
              <a:t>CDC</a:t>
            </a:r>
            <a:r>
              <a:rPr lang="zh-CN" altLang="en-US" sz="2200" dirty="0">
                <a:solidFill>
                  <a:schemeClr val="bg1"/>
                </a:solidFill>
                <a:latin typeface="楷体" pitchFamily="49" charset="-122"/>
                <a:ea typeface="楷体" pitchFamily="49" charset="-122"/>
              </a:rPr>
              <a:t>死因监测数据</a:t>
            </a:r>
          </a:p>
        </p:txBody>
      </p:sp>
      <p:sp>
        <p:nvSpPr>
          <p:cNvPr id="43020" name="TextBox 5"/>
          <p:cNvSpPr txBox="1">
            <a:spLocks noChangeArrowheads="1"/>
          </p:cNvSpPr>
          <p:nvPr/>
        </p:nvSpPr>
        <p:spPr bwMode="auto">
          <a:xfrm>
            <a:off x="6473825" y="4863502"/>
            <a:ext cx="2451813"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zh-CN" altLang="en-US" sz="2200" dirty="0">
                <a:solidFill>
                  <a:schemeClr val="bg1"/>
                </a:solidFill>
                <a:latin typeface="楷体" pitchFamily="49" charset="-122"/>
                <a:ea typeface="楷体" pitchFamily="49" charset="-122"/>
              </a:rPr>
              <a:t>医疗健康保险数据</a:t>
            </a:r>
          </a:p>
        </p:txBody>
      </p:sp>
      <p:sp>
        <p:nvSpPr>
          <p:cNvPr id="43021" name="TextBox 5"/>
          <p:cNvSpPr txBox="1">
            <a:spLocks noChangeArrowheads="1"/>
          </p:cNvSpPr>
          <p:nvPr/>
        </p:nvSpPr>
        <p:spPr bwMode="auto">
          <a:xfrm>
            <a:off x="3851275" y="4676775"/>
            <a:ext cx="16271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zh-CN" altLang="en-US" sz="2200">
                <a:solidFill>
                  <a:schemeClr val="bg1"/>
                </a:solidFill>
                <a:latin typeface="楷体" pitchFamily="49" charset="-122"/>
                <a:ea typeface="楷体" pitchFamily="49" charset="-122"/>
              </a:rPr>
              <a:t>环境与社会学公开数据</a:t>
            </a:r>
          </a:p>
        </p:txBody>
      </p:sp>
      <p:grpSp>
        <p:nvGrpSpPr>
          <p:cNvPr id="43022" name="组合 24"/>
          <p:cNvGrpSpPr>
            <a:grpSpLocks/>
          </p:cNvGrpSpPr>
          <p:nvPr/>
        </p:nvGrpSpPr>
        <p:grpSpPr bwMode="auto">
          <a:xfrm>
            <a:off x="3336925" y="2446338"/>
            <a:ext cx="2533650" cy="1231900"/>
            <a:chOff x="3337042" y="2614801"/>
            <a:chExt cx="2532933" cy="1232136"/>
          </a:xfrm>
        </p:grpSpPr>
        <p:sp>
          <p:nvSpPr>
            <p:cNvPr id="26" name="椭圆 25"/>
            <p:cNvSpPr/>
            <p:nvPr/>
          </p:nvSpPr>
          <p:spPr bwMode="auto">
            <a:xfrm>
              <a:off x="3337042" y="2614801"/>
              <a:ext cx="2532933" cy="1232136"/>
            </a:xfrm>
            <a:prstGeom prst="ellipse">
              <a:avLst/>
            </a:prstGeom>
            <a:gradFill flip="none" rotWithShape="1">
              <a:gsLst>
                <a:gs pos="0">
                  <a:srgbClr val="FF0066">
                    <a:shade val="30000"/>
                    <a:satMod val="115000"/>
                  </a:srgbClr>
                </a:gs>
                <a:gs pos="50000">
                  <a:srgbClr val="FF0066">
                    <a:shade val="67500"/>
                    <a:satMod val="115000"/>
                  </a:srgbClr>
                </a:gs>
                <a:gs pos="100000">
                  <a:srgbClr val="FF0066">
                    <a:shade val="100000"/>
                    <a:satMod val="115000"/>
                  </a:srgbClr>
                </a:gs>
              </a:gsLst>
              <a:lin ang="5400000" scaled="1"/>
              <a:tileRect/>
            </a:gradFill>
            <a:ln>
              <a:noFill/>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lstStyle/>
            <a:p>
              <a:pPr marL="342900" indent="-342900" eaLnBrk="0" hangingPunct="0">
                <a:lnSpc>
                  <a:spcPct val="95000"/>
                </a:lnSpc>
                <a:spcBef>
                  <a:spcPct val="100000"/>
                </a:spcBef>
                <a:buClr>
                  <a:srgbClr val="9966FF"/>
                </a:buClr>
                <a:buSzPct val="115000"/>
                <a:buFontTx/>
                <a:buChar char="•"/>
                <a:defRPr/>
              </a:pPr>
              <a:endParaRPr lang="zh-CN" altLang="en-US">
                <a:solidFill>
                  <a:prstClr val="black"/>
                </a:solidFill>
              </a:endParaRPr>
            </a:p>
          </p:txBody>
        </p:sp>
        <p:sp>
          <p:nvSpPr>
            <p:cNvPr id="43031" name="TextBox 5"/>
            <p:cNvSpPr txBox="1">
              <a:spLocks noChangeArrowheads="1"/>
            </p:cNvSpPr>
            <p:nvPr/>
          </p:nvSpPr>
          <p:spPr bwMode="auto">
            <a:xfrm>
              <a:off x="3337042" y="2818142"/>
              <a:ext cx="2523853"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zh-CN" altLang="en-US" sz="2200">
                  <a:solidFill>
                    <a:srgbClr val="FFFFFF"/>
                  </a:solidFill>
                  <a:latin typeface="微软雅黑" pitchFamily="34" charset="-122"/>
                  <a:ea typeface="微软雅黑" pitchFamily="34" charset="-122"/>
                </a:rPr>
                <a:t>心血管疾病</a:t>
              </a:r>
              <a:endParaRPr lang="en-US" altLang="zh-CN" sz="2200">
                <a:solidFill>
                  <a:srgbClr val="FFFFFF"/>
                </a:solidFill>
                <a:latin typeface="微软雅黑" pitchFamily="34" charset="-122"/>
                <a:ea typeface="微软雅黑" pitchFamily="34" charset="-122"/>
              </a:endParaRPr>
            </a:p>
            <a:p>
              <a:pPr algn="ctr">
                <a:lnSpc>
                  <a:spcPct val="110000"/>
                </a:lnSpc>
              </a:pPr>
              <a:r>
                <a:rPr lang="zh-CN" altLang="en-US" sz="2200">
                  <a:solidFill>
                    <a:srgbClr val="FFFFFF"/>
                  </a:solidFill>
                  <a:latin typeface="微软雅黑" pitchFamily="34" charset="-122"/>
                  <a:ea typeface="微软雅黑" pitchFamily="34" charset="-122"/>
                </a:rPr>
                <a:t>大数据平台</a:t>
              </a:r>
            </a:p>
          </p:txBody>
        </p:sp>
      </p:grpSp>
      <p:pic>
        <p:nvPicPr>
          <p:cNvPr id="43023" name="Picture 6" descr="big yellow arrow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2908300" y="3641725"/>
            <a:ext cx="94297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Picture 6" descr="big yellow arrow2"/>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5378450" y="3641725"/>
            <a:ext cx="8985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6" descr="big yellow arrow2"/>
          <p:cNvPicPr>
            <a:picLocks noChangeAspect="1" noChangeArrowheads="1"/>
          </p:cNvPicPr>
          <p:nvPr/>
        </p:nvPicPr>
        <p:blipFill>
          <a:blip r:embed="rId5">
            <a:lum bright="6000"/>
            <a:extLst>
              <a:ext uri="{28A0092B-C50C-407E-A947-70E740481C1C}">
                <a14:useLocalDpi xmlns:a14="http://schemas.microsoft.com/office/drawing/2010/main" val="0"/>
              </a:ext>
            </a:extLst>
          </a:blip>
          <a:srcRect/>
          <a:stretch>
            <a:fillRect/>
          </a:stretch>
        </p:blipFill>
        <p:spPr bwMode="auto">
          <a:xfrm>
            <a:off x="2927350" y="1903413"/>
            <a:ext cx="9429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6" name="Picture 6" descr="big yellow arrow2"/>
          <p:cNvPicPr>
            <a:picLocks noChangeAspect="1" noChangeArrowheads="1"/>
          </p:cNvPicPr>
          <p:nvPr/>
        </p:nvPicPr>
        <p:blipFill>
          <a:blip r:embed="rId6">
            <a:lum bright="6000"/>
            <a:extLst>
              <a:ext uri="{28A0092B-C50C-407E-A947-70E740481C1C}">
                <a14:useLocalDpi xmlns:a14="http://schemas.microsoft.com/office/drawing/2010/main" val="0"/>
              </a:ext>
            </a:extLst>
          </a:blip>
          <a:srcRect/>
          <a:stretch>
            <a:fillRect/>
          </a:stretch>
        </p:blipFill>
        <p:spPr bwMode="auto">
          <a:xfrm rot="-10498424">
            <a:off x="5395913" y="1873250"/>
            <a:ext cx="9001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右箭头 36"/>
          <p:cNvSpPr/>
          <p:nvPr/>
        </p:nvSpPr>
        <p:spPr>
          <a:xfrm rot="5400000" flipH="1">
            <a:off x="4265613" y="4030662"/>
            <a:ext cx="793750" cy="346075"/>
          </a:xfrm>
          <a:prstGeom prst="rightArrow">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0800000" scaled="1"/>
            <a:tileRect/>
          </a:gradFill>
          <a:ln>
            <a:noFill/>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zh-CN" altLang="en-US" dirty="0">
              <a:solidFill>
                <a:prstClr val="black"/>
              </a:solidFill>
            </a:endParaRPr>
          </a:p>
        </p:txBody>
      </p:sp>
      <p:sp>
        <p:nvSpPr>
          <p:cNvPr id="20" name="标题 1"/>
          <p:cNvSpPr txBox="1">
            <a:spLocks/>
          </p:cNvSpPr>
          <p:nvPr/>
        </p:nvSpPr>
        <p:spPr bwMode="auto">
          <a:xfrm>
            <a:off x="185545" y="-99392"/>
            <a:ext cx="8891781" cy="10801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66"/>
                </a:solidFill>
                <a:latin typeface="Arial" pitchFamily="34" charset="0"/>
                <a:ea typeface="黑体" pitchFamily="2" charset="-122"/>
                <a:cs typeface="+mj-cs"/>
              </a:defRPr>
            </a:lvl1pPr>
            <a:lvl2pPr algn="ctr" rtl="0" eaLnBrk="0" fontAlgn="base" hangingPunct="0">
              <a:spcBef>
                <a:spcPct val="0"/>
              </a:spcBef>
              <a:spcAft>
                <a:spcPct val="0"/>
              </a:spcAft>
              <a:defRPr sz="4400">
                <a:solidFill>
                  <a:srgbClr val="FFFF66"/>
                </a:solidFill>
                <a:latin typeface="Arial" pitchFamily="34" charset="0"/>
                <a:ea typeface="黑体" pitchFamily="2" charset="-122"/>
              </a:defRPr>
            </a:lvl2pPr>
            <a:lvl3pPr algn="ctr" rtl="0" eaLnBrk="0" fontAlgn="base" hangingPunct="0">
              <a:spcBef>
                <a:spcPct val="0"/>
              </a:spcBef>
              <a:spcAft>
                <a:spcPct val="0"/>
              </a:spcAft>
              <a:defRPr sz="4400">
                <a:solidFill>
                  <a:srgbClr val="FFFF66"/>
                </a:solidFill>
                <a:latin typeface="Arial" pitchFamily="34" charset="0"/>
                <a:ea typeface="黑体" pitchFamily="2" charset="-122"/>
              </a:defRPr>
            </a:lvl3pPr>
            <a:lvl4pPr algn="ctr" rtl="0" eaLnBrk="0" fontAlgn="base" hangingPunct="0">
              <a:spcBef>
                <a:spcPct val="0"/>
              </a:spcBef>
              <a:spcAft>
                <a:spcPct val="0"/>
              </a:spcAft>
              <a:defRPr sz="4400">
                <a:solidFill>
                  <a:srgbClr val="FFFF66"/>
                </a:solidFill>
                <a:latin typeface="Arial" pitchFamily="34" charset="0"/>
                <a:ea typeface="黑体" pitchFamily="2" charset="-122"/>
              </a:defRPr>
            </a:lvl4pPr>
            <a:lvl5pPr algn="ctr" rtl="0" eaLnBrk="0" fontAlgn="base" hangingPunct="0">
              <a:spcBef>
                <a:spcPct val="0"/>
              </a:spcBef>
              <a:spcAft>
                <a:spcPct val="0"/>
              </a:spcAft>
              <a:defRPr sz="4400">
                <a:solidFill>
                  <a:srgbClr val="FFFF66"/>
                </a:solidFill>
                <a:latin typeface="Arial" pitchFamily="34" charset="0"/>
                <a:ea typeface="黑体" pitchFamily="2" charset="-122"/>
              </a:defRPr>
            </a:lvl5pPr>
            <a:lvl6pPr marL="457200" algn="ctr" rtl="0" fontAlgn="base">
              <a:spcBef>
                <a:spcPct val="0"/>
              </a:spcBef>
              <a:spcAft>
                <a:spcPct val="0"/>
              </a:spcAft>
              <a:defRPr sz="3600">
                <a:solidFill>
                  <a:srgbClr val="CCECFF"/>
                </a:solidFill>
                <a:latin typeface="华文隶书" pitchFamily="2" charset="-122"/>
                <a:ea typeface="黑体" pitchFamily="2" charset="-122"/>
              </a:defRPr>
            </a:lvl6pPr>
            <a:lvl7pPr marL="914400" algn="ctr" rtl="0" fontAlgn="base">
              <a:spcBef>
                <a:spcPct val="0"/>
              </a:spcBef>
              <a:spcAft>
                <a:spcPct val="0"/>
              </a:spcAft>
              <a:defRPr sz="3600">
                <a:solidFill>
                  <a:srgbClr val="CCECFF"/>
                </a:solidFill>
                <a:latin typeface="华文隶书" pitchFamily="2" charset="-122"/>
                <a:ea typeface="黑体" pitchFamily="2" charset="-122"/>
              </a:defRPr>
            </a:lvl7pPr>
            <a:lvl8pPr marL="1371600" algn="ctr" rtl="0" fontAlgn="base">
              <a:spcBef>
                <a:spcPct val="0"/>
              </a:spcBef>
              <a:spcAft>
                <a:spcPct val="0"/>
              </a:spcAft>
              <a:defRPr sz="3600">
                <a:solidFill>
                  <a:srgbClr val="CCECFF"/>
                </a:solidFill>
                <a:latin typeface="华文隶书" pitchFamily="2" charset="-122"/>
                <a:ea typeface="黑体" pitchFamily="2" charset="-122"/>
              </a:defRPr>
            </a:lvl8pPr>
            <a:lvl9pPr marL="1828800" algn="ctr" rtl="0" fontAlgn="base">
              <a:spcBef>
                <a:spcPct val="0"/>
              </a:spcBef>
              <a:spcAft>
                <a:spcPct val="0"/>
              </a:spcAft>
              <a:defRPr sz="3600">
                <a:solidFill>
                  <a:srgbClr val="CCECFF"/>
                </a:solidFill>
                <a:latin typeface="华文隶书" pitchFamily="2" charset="-122"/>
                <a:ea typeface="黑体" pitchFamily="2" charset="-122"/>
              </a:defRPr>
            </a:lvl9pPr>
          </a:lstStyle>
          <a:p>
            <a:r>
              <a:rPr lang="zh-CN" altLang="en-US" sz="3600" dirty="0" smtClean="0">
                <a:solidFill>
                  <a:srgbClr val="FFFF99"/>
                </a:solidFill>
                <a:ea typeface="黑体" pitchFamily="49" charset="-122"/>
              </a:rPr>
              <a:t>建立北京市心血管疾病防控大数据平台</a:t>
            </a:r>
          </a:p>
        </p:txBody>
      </p:sp>
      <p:sp>
        <p:nvSpPr>
          <p:cNvPr id="21" name="TextBox 5"/>
          <p:cNvSpPr txBox="1">
            <a:spLocks noChangeArrowheads="1"/>
          </p:cNvSpPr>
          <p:nvPr/>
        </p:nvSpPr>
        <p:spPr bwMode="auto">
          <a:xfrm>
            <a:off x="338952" y="3744821"/>
            <a:ext cx="2603500" cy="41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en-US" altLang="zh-CN" sz="2200" dirty="0" smtClean="0">
                <a:solidFill>
                  <a:schemeClr val="bg1"/>
                </a:solidFill>
                <a:latin typeface="楷体" pitchFamily="49" charset="-122"/>
                <a:ea typeface="楷体" pitchFamily="49" charset="-122"/>
              </a:rPr>
              <a:t>120/999</a:t>
            </a:r>
            <a:r>
              <a:rPr lang="zh-CN" altLang="en-US" sz="2200" dirty="0" smtClean="0">
                <a:solidFill>
                  <a:schemeClr val="bg1"/>
                </a:solidFill>
                <a:latin typeface="楷体" pitchFamily="49" charset="-122"/>
                <a:ea typeface="楷体" pitchFamily="49" charset="-122"/>
              </a:rPr>
              <a:t>急救系统</a:t>
            </a:r>
            <a:endParaRPr lang="zh-CN" altLang="en-US" sz="2200" dirty="0">
              <a:solidFill>
                <a:schemeClr val="bg1"/>
              </a:solidFill>
              <a:latin typeface="楷体" pitchFamily="49" charset="-122"/>
              <a:ea typeface="楷体" pitchFamily="49" charset="-122"/>
            </a:endParaRPr>
          </a:p>
        </p:txBody>
      </p:sp>
      <p:sp>
        <p:nvSpPr>
          <p:cNvPr id="22" name="TextBox 5"/>
          <p:cNvSpPr txBox="1">
            <a:spLocks noChangeArrowheads="1"/>
          </p:cNvSpPr>
          <p:nvPr/>
        </p:nvSpPr>
        <p:spPr bwMode="auto">
          <a:xfrm>
            <a:off x="6520218" y="3518200"/>
            <a:ext cx="2359025"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zh-CN" altLang="en-US" sz="2200" dirty="0">
                <a:solidFill>
                  <a:schemeClr val="bg1"/>
                </a:solidFill>
                <a:latin typeface="楷体" pitchFamily="49" charset="-122"/>
                <a:ea typeface="楷体" pitchFamily="49" charset="-122"/>
              </a:rPr>
              <a:t>朝阳</a:t>
            </a:r>
            <a:r>
              <a:rPr lang="zh-CN" altLang="en-US" sz="2200" dirty="0" smtClean="0">
                <a:solidFill>
                  <a:schemeClr val="bg1"/>
                </a:solidFill>
                <a:latin typeface="楷体" pitchFamily="49" charset="-122"/>
                <a:ea typeface="楷体" pitchFamily="49" charset="-122"/>
              </a:rPr>
              <a:t>区卫生局社区卫生服务信息</a:t>
            </a:r>
            <a:endParaRPr lang="zh-CN" altLang="en-US" sz="2200" dirty="0">
              <a:solidFill>
                <a:schemeClr val="bg1"/>
              </a:solidFill>
              <a:latin typeface="楷体" pitchFamily="49" charset="-122"/>
              <a:ea typeface="楷体" pitchFamily="49" charset="-122"/>
            </a:endParaRPr>
          </a:p>
        </p:txBody>
      </p:sp>
    </p:spTree>
    <p:extLst>
      <p:ext uri="{BB962C8B-B14F-4D97-AF65-F5344CB8AC3E}">
        <p14:creationId xmlns:p14="http://schemas.microsoft.com/office/powerpoint/2010/main" val="2647076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5"/>
          <p:cNvSpPr txBox="1">
            <a:spLocks noChangeArrowheads="1"/>
          </p:cNvSpPr>
          <p:nvPr/>
        </p:nvSpPr>
        <p:spPr bwMode="auto">
          <a:xfrm>
            <a:off x="738584" y="1341091"/>
            <a:ext cx="2177232" cy="55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en-US" altLang="zh-CN" sz="2800" dirty="0" smtClean="0">
                <a:solidFill>
                  <a:schemeClr val="bg1"/>
                </a:solidFill>
                <a:latin typeface="楷体" pitchFamily="49" charset="-122"/>
                <a:ea typeface="楷体" pitchFamily="49" charset="-122"/>
              </a:rPr>
              <a:t>A</a:t>
            </a:r>
            <a:r>
              <a:rPr lang="zh-CN" altLang="en-US" sz="2800" dirty="0" smtClean="0">
                <a:solidFill>
                  <a:schemeClr val="bg1"/>
                </a:solidFill>
                <a:latin typeface="楷体" pitchFamily="49" charset="-122"/>
                <a:ea typeface="楷体" pitchFamily="49" charset="-122"/>
              </a:rPr>
              <a:t>医院</a:t>
            </a:r>
            <a:r>
              <a:rPr lang="en-US" altLang="zh-CN" sz="2800" dirty="0" smtClean="0">
                <a:solidFill>
                  <a:schemeClr val="bg1"/>
                </a:solidFill>
                <a:latin typeface="楷体" pitchFamily="49" charset="-122"/>
                <a:ea typeface="楷体" pitchFamily="49" charset="-122"/>
              </a:rPr>
              <a:t>EMR</a:t>
            </a:r>
            <a:endParaRPr lang="zh-CN" altLang="en-US" sz="2800" dirty="0">
              <a:solidFill>
                <a:schemeClr val="bg1"/>
              </a:solidFill>
              <a:latin typeface="楷体" pitchFamily="49" charset="-122"/>
              <a:ea typeface="楷体" pitchFamily="49" charset="-122"/>
            </a:endParaRPr>
          </a:p>
        </p:txBody>
      </p:sp>
      <p:sp>
        <p:nvSpPr>
          <p:cNvPr id="16" name="圆角矩形 15"/>
          <p:cNvSpPr/>
          <p:nvPr/>
        </p:nvSpPr>
        <p:spPr bwMode="auto">
          <a:xfrm>
            <a:off x="683568" y="4221088"/>
            <a:ext cx="7560841" cy="659740"/>
          </a:xfrm>
          <a:prstGeom prst="roundRect">
            <a:avLst/>
          </a:prstGeom>
          <a:solidFill>
            <a:schemeClr val="tx2">
              <a:lumMod val="60000"/>
              <a:lumOff val="40000"/>
            </a:schemeClr>
          </a:solidFill>
          <a:ln>
            <a:headEnd type="none" w="med" len="med"/>
            <a:tailEnd type="none" w="med" len="med"/>
          </a:ln>
          <a:scene3d>
            <a:camera prst="orthographicFront"/>
            <a:lightRig rig="threePt" dir="t"/>
          </a:scene3d>
          <a:sp3d>
            <a:bevelT prst="angle"/>
          </a:sp3d>
        </p:spPr>
        <p:style>
          <a:lnRef idx="3">
            <a:schemeClr val="lt1"/>
          </a:lnRef>
          <a:fillRef idx="1">
            <a:schemeClr val="accent1"/>
          </a:fillRef>
          <a:effectRef idx="1">
            <a:schemeClr val="accent1"/>
          </a:effectRef>
          <a:fontRef idx="minor">
            <a:schemeClr val="lt1"/>
          </a:fontRef>
        </p:style>
        <p:txBody>
          <a:bodyPr/>
          <a:lstStyle/>
          <a:p>
            <a:pPr algn="ctr">
              <a:lnSpc>
                <a:spcPct val="95000"/>
              </a:lnSpc>
              <a:spcBef>
                <a:spcPct val="100000"/>
              </a:spcBef>
              <a:buClr>
                <a:srgbClr val="9966FF"/>
              </a:buClr>
              <a:buSzPct val="115000"/>
              <a:defRPr/>
            </a:pPr>
            <a:r>
              <a:rPr lang="zh-CN" altLang="en-US" dirty="0" smtClean="0">
                <a:solidFill>
                  <a:schemeClr val="bg1"/>
                </a:solidFill>
              </a:rPr>
              <a:t>心血管数据运营计算平台</a:t>
            </a:r>
            <a:endParaRPr lang="zh-CN" altLang="en-US" dirty="0">
              <a:solidFill>
                <a:schemeClr val="bg1"/>
              </a:solidFill>
            </a:endParaRPr>
          </a:p>
        </p:txBody>
      </p:sp>
      <p:sp>
        <p:nvSpPr>
          <p:cNvPr id="43018" name="TextBox 5"/>
          <p:cNvSpPr txBox="1">
            <a:spLocks noChangeArrowheads="1"/>
          </p:cNvSpPr>
          <p:nvPr/>
        </p:nvSpPr>
        <p:spPr bwMode="auto">
          <a:xfrm>
            <a:off x="323528" y="5249417"/>
            <a:ext cx="1944216" cy="120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zh-CN" altLang="en-US" sz="2200" dirty="0" smtClean="0">
                <a:solidFill>
                  <a:schemeClr val="bg1"/>
                </a:solidFill>
                <a:latin typeface="楷体" pitchFamily="49" charset="-122"/>
                <a:ea typeface="楷体" pitchFamily="49" charset="-122"/>
              </a:rPr>
              <a:t>向管理委员会提出使用数据申请</a:t>
            </a:r>
            <a:endParaRPr lang="zh-CN" altLang="en-US" sz="2200" dirty="0">
              <a:solidFill>
                <a:schemeClr val="bg1"/>
              </a:solidFill>
              <a:latin typeface="楷体" pitchFamily="49" charset="-122"/>
              <a:ea typeface="楷体" pitchFamily="49" charset="-122"/>
            </a:endParaRPr>
          </a:p>
        </p:txBody>
      </p:sp>
      <p:sp>
        <p:nvSpPr>
          <p:cNvPr id="20" name="标题 1"/>
          <p:cNvSpPr txBox="1">
            <a:spLocks/>
          </p:cNvSpPr>
          <p:nvPr/>
        </p:nvSpPr>
        <p:spPr bwMode="auto">
          <a:xfrm>
            <a:off x="252219" y="188640"/>
            <a:ext cx="8891781" cy="10801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66"/>
                </a:solidFill>
                <a:latin typeface="Arial" pitchFamily="34" charset="0"/>
                <a:ea typeface="黑体" pitchFamily="2" charset="-122"/>
                <a:cs typeface="+mj-cs"/>
              </a:defRPr>
            </a:lvl1pPr>
            <a:lvl2pPr algn="ctr" rtl="0" eaLnBrk="0" fontAlgn="base" hangingPunct="0">
              <a:spcBef>
                <a:spcPct val="0"/>
              </a:spcBef>
              <a:spcAft>
                <a:spcPct val="0"/>
              </a:spcAft>
              <a:defRPr sz="4400">
                <a:solidFill>
                  <a:srgbClr val="FFFF66"/>
                </a:solidFill>
                <a:latin typeface="Arial" pitchFamily="34" charset="0"/>
                <a:ea typeface="黑体" pitchFamily="2" charset="-122"/>
              </a:defRPr>
            </a:lvl2pPr>
            <a:lvl3pPr algn="ctr" rtl="0" eaLnBrk="0" fontAlgn="base" hangingPunct="0">
              <a:spcBef>
                <a:spcPct val="0"/>
              </a:spcBef>
              <a:spcAft>
                <a:spcPct val="0"/>
              </a:spcAft>
              <a:defRPr sz="4400">
                <a:solidFill>
                  <a:srgbClr val="FFFF66"/>
                </a:solidFill>
                <a:latin typeface="Arial" pitchFamily="34" charset="0"/>
                <a:ea typeface="黑体" pitchFamily="2" charset="-122"/>
              </a:defRPr>
            </a:lvl3pPr>
            <a:lvl4pPr algn="ctr" rtl="0" eaLnBrk="0" fontAlgn="base" hangingPunct="0">
              <a:spcBef>
                <a:spcPct val="0"/>
              </a:spcBef>
              <a:spcAft>
                <a:spcPct val="0"/>
              </a:spcAft>
              <a:defRPr sz="4400">
                <a:solidFill>
                  <a:srgbClr val="FFFF66"/>
                </a:solidFill>
                <a:latin typeface="Arial" pitchFamily="34" charset="0"/>
                <a:ea typeface="黑体" pitchFamily="2" charset="-122"/>
              </a:defRPr>
            </a:lvl4pPr>
            <a:lvl5pPr algn="ctr" rtl="0" eaLnBrk="0" fontAlgn="base" hangingPunct="0">
              <a:spcBef>
                <a:spcPct val="0"/>
              </a:spcBef>
              <a:spcAft>
                <a:spcPct val="0"/>
              </a:spcAft>
              <a:defRPr sz="4400">
                <a:solidFill>
                  <a:srgbClr val="FFFF66"/>
                </a:solidFill>
                <a:latin typeface="Arial" pitchFamily="34" charset="0"/>
                <a:ea typeface="黑体" pitchFamily="2" charset="-122"/>
              </a:defRPr>
            </a:lvl5pPr>
            <a:lvl6pPr marL="457200" algn="ctr" rtl="0" fontAlgn="base">
              <a:spcBef>
                <a:spcPct val="0"/>
              </a:spcBef>
              <a:spcAft>
                <a:spcPct val="0"/>
              </a:spcAft>
              <a:defRPr sz="3600">
                <a:solidFill>
                  <a:srgbClr val="CCECFF"/>
                </a:solidFill>
                <a:latin typeface="华文隶书" pitchFamily="2" charset="-122"/>
                <a:ea typeface="黑体" pitchFamily="2" charset="-122"/>
              </a:defRPr>
            </a:lvl6pPr>
            <a:lvl7pPr marL="914400" algn="ctr" rtl="0" fontAlgn="base">
              <a:spcBef>
                <a:spcPct val="0"/>
              </a:spcBef>
              <a:spcAft>
                <a:spcPct val="0"/>
              </a:spcAft>
              <a:defRPr sz="3600">
                <a:solidFill>
                  <a:srgbClr val="CCECFF"/>
                </a:solidFill>
                <a:latin typeface="华文隶书" pitchFamily="2" charset="-122"/>
                <a:ea typeface="黑体" pitchFamily="2" charset="-122"/>
              </a:defRPr>
            </a:lvl7pPr>
            <a:lvl8pPr marL="1371600" algn="ctr" rtl="0" fontAlgn="base">
              <a:spcBef>
                <a:spcPct val="0"/>
              </a:spcBef>
              <a:spcAft>
                <a:spcPct val="0"/>
              </a:spcAft>
              <a:defRPr sz="3600">
                <a:solidFill>
                  <a:srgbClr val="CCECFF"/>
                </a:solidFill>
                <a:latin typeface="华文隶书" pitchFamily="2" charset="-122"/>
                <a:ea typeface="黑体" pitchFamily="2" charset="-122"/>
              </a:defRPr>
            </a:lvl8pPr>
            <a:lvl9pPr marL="1828800" algn="ctr" rtl="0" fontAlgn="base">
              <a:spcBef>
                <a:spcPct val="0"/>
              </a:spcBef>
              <a:spcAft>
                <a:spcPct val="0"/>
              </a:spcAft>
              <a:defRPr sz="3600">
                <a:solidFill>
                  <a:srgbClr val="CCECFF"/>
                </a:solidFill>
                <a:latin typeface="华文隶书" pitchFamily="2" charset="-122"/>
                <a:ea typeface="黑体" pitchFamily="2" charset="-122"/>
              </a:defRPr>
            </a:lvl9pPr>
          </a:lstStyle>
          <a:p>
            <a:r>
              <a:rPr lang="zh-CN" altLang="en-US" sz="3600" dirty="0" smtClean="0">
                <a:solidFill>
                  <a:srgbClr val="FFFF99"/>
                </a:solidFill>
                <a:ea typeface="黑体" pitchFamily="49" charset="-122"/>
              </a:rPr>
              <a:t>建立全国心血管大数据协作网</a:t>
            </a:r>
          </a:p>
        </p:txBody>
      </p:sp>
      <p:sp>
        <p:nvSpPr>
          <p:cNvPr id="23" name="TextBox 5"/>
          <p:cNvSpPr txBox="1">
            <a:spLocks noChangeArrowheads="1"/>
          </p:cNvSpPr>
          <p:nvPr/>
        </p:nvSpPr>
        <p:spPr bwMode="auto">
          <a:xfrm>
            <a:off x="3707904" y="1340768"/>
            <a:ext cx="1979712" cy="55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en-US" altLang="zh-CN" sz="2800" dirty="0" smtClean="0">
                <a:solidFill>
                  <a:schemeClr val="bg1"/>
                </a:solidFill>
                <a:latin typeface="楷体" pitchFamily="49" charset="-122"/>
                <a:ea typeface="楷体" pitchFamily="49" charset="-122"/>
              </a:rPr>
              <a:t>B</a:t>
            </a:r>
            <a:r>
              <a:rPr lang="zh-CN" altLang="en-US" sz="2800" dirty="0" smtClean="0">
                <a:solidFill>
                  <a:schemeClr val="bg1"/>
                </a:solidFill>
                <a:latin typeface="楷体" pitchFamily="49" charset="-122"/>
                <a:ea typeface="楷体" pitchFamily="49" charset="-122"/>
              </a:rPr>
              <a:t>医院</a:t>
            </a:r>
            <a:r>
              <a:rPr lang="en-US" altLang="zh-CN" sz="2800" dirty="0">
                <a:solidFill>
                  <a:schemeClr val="bg1"/>
                </a:solidFill>
                <a:latin typeface="楷体" pitchFamily="49" charset="-122"/>
                <a:ea typeface="楷体" pitchFamily="49" charset="-122"/>
              </a:rPr>
              <a:t>EMR</a:t>
            </a:r>
            <a:endParaRPr lang="zh-CN" altLang="en-US" sz="2800" dirty="0">
              <a:solidFill>
                <a:schemeClr val="bg1"/>
              </a:solidFill>
              <a:latin typeface="楷体" pitchFamily="49" charset="-122"/>
              <a:ea typeface="楷体" pitchFamily="49" charset="-122"/>
            </a:endParaRPr>
          </a:p>
        </p:txBody>
      </p:sp>
      <p:sp>
        <p:nvSpPr>
          <p:cNvPr id="24" name="TextBox 5"/>
          <p:cNvSpPr txBox="1">
            <a:spLocks noChangeArrowheads="1"/>
          </p:cNvSpPr>
          <p:nvPr/>
        </p:nvSpPr>
        <p:spPr bwMode="auto">
          <a:xfrm>
            <a:off x="6372200" y="1340768"/>
            <a:ext cx="1800200" cy="559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en-US" altLang="zh-CN" sz="2800" dirty="0" smtClean="0">
                <a:solidFill>
                  <a:schemeClr val="bg1"/>
                </a:solidFill>
                <a:latin typeface="楷体" pitchFamily="49" charset="-122"/>
                <a:ea typeface="楷体" pitchFamily="49" charset="-122"/>
              </a:rPr>
              <a:t>C</a:t>
            </a:r>
            <a:r>
              <a:rPr lang="zh-CN" altLang="en-US" sz="2800" dirty="0" smtClean="0">
                <a:solidFill>
                  <a:schemeClr val="bg1"/>
                </a:solidFill>
                <a:latin typeface="楷体" pitchFamily="49" charset="-122"/>
                <a:ea typeface="楷体" pitchFamily="49" charset="-122"/>
              </a:rPr>
              <a:t>医院</a:t>
            </a:r>
            <a:r>
              <a:rPr lang="en-US" altLang="zh-CN" sz="2800" dirty="0">
                <a:solidFill>
                  <a:schemeClr val="bg1"/>
                </a:solidFill>
                <a:latin typeface="楷体" pitchFamily="49" charset="-122"/>
                <a:ea typeface="楷体" pitchFamily="49" charset="-122"/>
              </a:rPr>
              <a:t>EMR</a:t>
            </a:r>
            <a:endParaRPr lang="zh-CN" altLang="en-US" sz="2800" dirty="0">
              <a:solidFill>
                <a:schemeClr val="bg1"/>
              </a:solidFill>
              <a:latin typeface="楷体" pitchFamily="49" charset="-122"/>
              <a:ea typeface="楷体" pitchFamily="49" charset="-122"/>
            </a:endParaRPr>
          </a:p>
        </p:txBody>
      </p:sp>
      <p:sp>
        <p:nvSpPr>
          <p:cNvPr id="25" name="TextBox 5"/>
          <p:cNvSpPr txBox="1">
            <a:spLocks noChangeArrowheads="1"/>
          </p:cNvSpPr>
          <p:nvPr/>
        </p:nvSpPr>
        <p:spPr bwMode="auto">
          <a:xfrm>
            <a:off x="899592" y="2348880"/>
            <a:ext cx="1728192" cy="103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zh-CN" altLang="en-US" sz="2800" dirty="0" smtClean="0">
                <a:solidFill>
                  <a:schemeClr val="bg1"/>
                </a:solidFill>
                <a:latin typeface="楷体" pitchFamily="49" charset="-122"/>
                <a:ea typeface="楷体" pitchFamily="49" charset="-122"/>
              </a:rPr>
              <a:t>心血管数据库</a:t>
            </a:r>
            <a:endParaRPr lang="zh-CN" altLang="en-US" sz="2800" dirty="0">
              <a:solidFill>
                <a:schemeClr val="bg1"/>
              </a:solidFill>
              <a:latin typeface="楷体" pitchFamily="49" charset="-122"/>
              <a:ea typeface="楷体" pitchFamily="49" charset="-122"/>
            </a:endParaRPr>
          </a:p>
        </p:txBody>
      </p:sp>
      <p:sp>
        <p:nvSpPr>
          <p:cNvPr id="27" name="TextBox 5"/>
          <p:cNvSpPr txBox="1">
            <a:spLocks noChangeArrowheads="1"/>
          </p:cNvSpPr>
          <p:nvPr/>
        </p:nvSpPr>
        <p:spPr bwMode="auto">
          <a:xfrm>
            <a:off x="3779912" y="2348880"/>
            <a:ext cx="1728192" cy="103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zh-CN" altLang="en-US" sz="2800" dirty="0" smtClean="0">
                <a:solidFill>
                  <a:schemeClr val="bg1"/>
                </a:solidFill>
                <a:latin typeface="楷体" pitchFamily="49" charset="-122"/>
                <a:ea typeface="楷体" pitchFamily="49" charset="-122"/>
              </a:rPr>
              <a:t>心血管数据库</a:t>
            </a:r>
            <a:endParaRPr lang="zh-CN" altLang="en-US" sz="2800" dirty="0">
              <a:solidFill>
                <a:schemeClr val="bg1"/>
              </a:solidFill>
              <a:latin typeface="楷体" pitchFamily="49" charset="-122"/>
              <a:ea typeface="楷体" pitchFamily="49" charset="-122"/>
            </a:endParaRPr>
          </a:p>
        </p:txBody>
      </p:sp>
      <p:sp>
        <p:nvSpPr>
          <p:cNvPr id="28" name="TextBox 5"/>
          <p:cNvSpPr txBox="1">
            <a:spLocks noChangeArrowheads="1"/>
          </p:cNvSpPr>
          <p:nvPr/>
        </p:nvSpPr>
        <p:spPr bwMode="auto">
          <a:xfrm>
            <a:off x="6444208" y="2348880"/>
            <a:ext cx="1728192" cy="103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zh-CN" altLang="en-US" sz="2800" dirty="0" smtClean="0">
                <a:solidFill>
                  <a:schemeClr val="bg1"/>
                </a:solidFill>
                <a:latin typeface="楷体" pitchFamily="49" charset="-122"/>
                <a:ea typeface="楷体" pitchFamily="49" charset="-122"/>
              </a:rPr>
              <a:t>心血管数据库</a:t>
            </a:r>
            <a:endParaRPr lang="zh-CN" altLang="en-US" sz="2800" dirty="0">
              <a:solidFill>
                <a:schemeClr val="bg1"/>
              </a:solidFill>
              <a:latin typeface="楷体" pitchFamily="49" charset="-122"/>
              <a:ea typeface="楷体" pitchFamily="49" charset="-122"/>
            </a:endParaRPr>
          </a:p>
        </p:txBody>
      </p:sp>
      <p:sp>
        <p:nvSpPr>
          <p:cNvPr id="2" name="下箭头 1"/>
          <p:cNvSpPr/>
          <p:nvPr/>
        </p:nvSpPr>
        <p:spPr bwMode="auto">
          <a:xfrm>
            <a:off x="1691680" y="1916832"/>
            <a:ext cx="288032" cy="648072"/>
          </a:xfrm>
          <a:prstGeom prst="downArrow">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pPr>
            <a:endParaRPr kumimoji="0" lang="zh-CN" altLang="en-US" sz="2400" b="1" i="0" u="none" strike="noStrike" cap="none" normalizeH="0" baseline="0" smtClean="0">
              <a:ln>
                <a:noFill/>
              </a:ln>
              <a:solidFill>
                <a:srgbClr val="CCECFF"/>
              </a:solidFill>
              <a:effectLst/>
              <a:latin typeface="Arial" pitchFamily="34" charset="0"/>
              <a:ea typeface="黑体" pitchFamily="2" charset="-122"/>
            </a:endParaRPr>
          </a:p>
        </p:txBody>
      </p:sp>
      <p:sp>
        <p:nvSpPr>
          <p:cNvPr id="31" name="下箭头 30"/>
          <p:cNvSpPr/>
          <p:nvPr/>
        </p:nvSpPr>
        <p:spPr bwMode="auto">
          <a:xfrm>
            <a:off x="4572000" y="1916832"/>
            <a:ext cx="288032" cy="648072"/>
          </a:xfrm>
          <a:prstGeom prst="downArrow">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pPr>
            <a:endParaRPr kumimoji="0" lang="zh-CN" altLang="en-US" sz="2400" b="1" i="0" u="none" strike="noStrike" cap="none" normalizeH="0" baseline="0" smtClean="0">
              <a:ln>
                <a:noFill/>
              </a:ln>
              <a:solidFill>
                <a:srgbClr val="CCECFF"/>
              </a:solidFill>
              <a:effectLst/>
              <a:latin typeface="Arial" pitchFamily="34" charset="0"/>
              <a:ea typeface="黑体" pitchFamily="2" charset="-122"/>
            </a:endParaRPr>
          </a:p>
        </p:txBody>
      </p:sp>
      <p:sp>
        <p:nvSpPr>
          <p:cNvPr id="32" name="下箭头 31"/>
          <p:cNvSpPr/>
          <p:nvPr/>
        </p:nvSpPr>
        <p:spPr bwMode="auto">
          <a:xfrm>
            <a:off x="7164288" y="1844824"/>
            <a:ext cx="288032" cy="648072"/>
          </a:xfrm>
          <a:prstGeom prst="downArrow">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pPr>
            <a:endParaRPr kumimoji="0" lang="zh-CN" altLang="en-US" sz="2400" b="1" i="0" u="none" strike="noStrike" cap="none" normalizeH="0" baseline="0" dirty="0" smtClean="0">
              <a:ln>
                <a:noFill/>
              </a:ln>
              <a:solidFill>
                <a:srgbClr val="CCECFF"/>
              </a:solidFill>
              <a:effectLst/>
              <a:latin typeface="Arial" pitchFamily="34" charset="0"/>
              <a:ea typeface="黑体" pitchFamily="2" charset="-122"/>
            </a:endParaRPr>
          </a:p>
        </p:txBody>
      </p:sp>
      <p:sp>
        <p:nvSpPr>
          <p:cNvPr id="6" name="虚尾箭头 5"/>
          <p:cNvSpPr/>
          <p:nvPr/>
        </p:nvSpPr>
        <p:spPr bwMode="auto">
          <a:xfrm>
            <a:off x="1691680" y="3356992"/>
            <a:ext cx="288032" cy="720080"/>
          </a:xfrm>
          <a:prstGeom prst="stripedRightArrow">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pPr>
            <a:endParaRPr kumimoji="0" lang="zh-CN" altLang="en-US" sz="2400" b="1" i="0" u="none" strike="noStrike" cap="none" normalizeH="0" baseline="0" smtClean="0">
              <a:ln>
                <a:noFill/>
              </a:ln>
              <a:solidFill>
                <a:srgbClr val="CCECFF"/>
              </a:solidFill>
              <a:effectLst/>
              <a:latin typeface="Arial" pitchFamily="34" charset="0"/>
              <a:ea typeface="黑体" pitchFamily="2" charset="-122"/>
            </a:endParaRPr>
          </a:p>
        </p:txBody>
      </p:sp>
      <p:sp>
        <p:nvSpPr>
          <p:cNvPr id="7" name="虚尾箭头 6"/>
          <p:cNvSpPr/>
          <p:nvPr/>
        </p:nvSpPr>
        <p:spPr bwMode="auto">
          <a:xfrm rot="5400000">
            <a:off x="1349642" y="3555014"/>
            <a:ext cx="864096" cy="324036"/>
          </a:xfrm>
          <a:prstGeom prst="stripedRightArrow">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pPr>
            <a:endParaRPr kumimoji="0" lang="zh-CN" altLang="en-US" sz="2400" b="1" i="0" u="none" strike="noStrike" cap="none" normalizeH="0" baseline="0" smtClean="0">
              <a:ln>
                <a:noFill/>
              </a:ln>
              <a:solidFill>
                <a:srgbClr val="CCECFF"/>
              </a:solidFill>
              <a:effectLst/>
              <a:latin typeface="Arial" pitchFamily="34" charset="0"/>
              <a:ea typeface="黑体" pitchFamily="2" charset="-122"/>
            </a:endParaRPr>
          </a:p>
        </p:txBody>
      </p:sp>
      <p:sp>
        <p:nvSpPr>
          <p:cNvPr id="38" name="虚尾箭头 37"/>
          <p:cNvSpPr/>
          <p:nvPr/>
        </p:nvSpPr>
        <p:spPr bwMode="auto">
          <a:xfrm rot="5400000">
            <a:off x="4229962" y="3555014"/>
            <a:ext cx="864096" cy="324036"/>
          </a:xfrm>
          <a:prstGeom prst="stripedRightArrow">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pPr>
            <a:endParaRPr kumimoji="0" lang="zh-CN" altLang="en-US" sz="2400" b="1" i="0" u="none" strike="noStrike" cap="none" normalizeH="0" baseline="0" smtClean="0">
              <a:ln>
                <a:noFill/>
              </a:ln>
              <a:solidFill>
                <a:srgbClr val="CCECFF"/>
              </a:solidFill>
              <a:effectLst/>
              <a:latin typeface="Arial" pitchFamily="34" charset="0"/>
              <a:ea typeface="黑体" pitchFamily="2" charset="-122"/>
            </a:endParaRPr>
          </a:p>
        </p:txBody>
      </p:sp>
      <p:sp>
        <p:nvSpPr>
          <p:cNvPr id="39" name="虚尾箭头 38"/>
          <p:cNvSpPr/>
          <p:nvPr/>
        </p:nvSpPr>
        <p:spPr bwMode="auto">
          <a:xfrm rot="5400000">
            <a:off x="6894258" y="3555014"/>
            <a:ext cx="864096" cy="324036"/>
          </a:xfrm>
          <a:prstGeom prst="stripedRightArrow">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pPr>
            <a:endParaRPr kumimoji="0" lang="zh-CN" altLang="en-US" sz="2400" b="1" i="0" u="none" strike="noStrike" cap="none" normalizeH="0" baseline="0" smtClean="0">
              <a:ln>
                <a:noFill/>
              </a:ln>
              <a:solidFill>
                <a:srgbClr val="CCECFF"/>
              </a:solidFill>
              <a:effectLst/>
              <a:latin typeface="Arial" pitchFamily="34" charset="0"/>
              <a:ea typeface="黑体" pitchFamily="2" charset="-122"/>
            </a:endParaRPr>
          </a:p>
        </p:txBody>
      </p:sp>
      <p:sp>
        <p:nvSpPr>
          <p:cNvPr id="40" name="TextBox 5"/>
          <p:cNvSpPr txBox="1">
            <a:spLocks noChangeArrowheads="1"/>
          </p:cNvSpPr>
          <p:nvPr/>
        </p:nvSpPr>
        <p:spPr bwMode="auto">
          <a:xfrm>
            <a:off x="2411760" y="5229200"/>
            <a:ext cx="1944216" cy="120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zh-CN" altLang="en-US" sz="2200" dirty="0" smtClean="0">
                <a:solidFill>
                  <a:schemeClr val="bg1"/>
                </a:solidFill>
                <a:latin typeface="楷体" pitchFamily="49" charset="-122"/>
                <a:ea typeface="楷体" pitchFamily="49" charset="-122"/>
              </a:rPr>
              <a:t>平台运营单位获取网络成员单位授权</a:t>
            </a:r>
            <a:endParaRPr lang="zh-CN" altLang="en-US" sz="2200" dirty="0">
              <a:solidFill>
                <a:schemeClr val="bg1"/>
              </a:solidFill>
              <a:latin typeface="楷体" pitchFamily="49" charset="-122"/>
              <a:ea typeface="楷体" pitchFamily="49" charset="-122"/>
            </a:endParaRPr>
          </a:p>
        </p:txBody>
      </p:sp>
      <p:sp>
        <p:nvSpPr>
          <p:cNvPr id="41" name="TextBox 5"/>
          <p:cNvSpPr txBox="1">
            <a:spLocks noChangeArrowheads="1"/>
          </p:cNvSpPr>
          <p:nvPr/>
        </p:nvSpPr>
        <p:spPr bwMode="auto">
          <a:xfrm>
            <a:off x="6732240" y="5249417"/>
            <a:ext cx="1944216" cy="120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zh-CN" altLang="en-US" sz="2200" dirty="0" smtClean="0">
                <a:solidFill>
                  <a:schemeClr val="bg1"/>
                </a:solidFill>
                <a:latin typeface="楷体" pitchFamily="49" charset="-122"/>
                <a:ea typeface="楷体" pitchFamily="49" charset="-122"/>
              </a:rPr>
              <a:t>应用平台统计功能计算获取统计结果</a:t>
            </a:r>
            <a:endParaRPr lang="zh-CN" altLang="en-US" sz="2200" dirty="0">
              <a:solidFill>
                <a:schemeClr val="bg1"/>
              </a:solidFill>
              <a:latin typeface="楷体" pitchFamily="49" charset="-122"/>
              <a:ea typeface="楷体" pitchFamily="49" charset="-122"/>
            </a:endParaRPr>
          </a:p>
        </p:txBody>
      </p:sp>
      <p:sp>
        <p:nvSpPr>
          <p:cNvPr id="42" name="TextBox 5"/>
          <p:cNvSpPr txBox="1">
            <a:spLocks noChangeArrowheads="1"/>
          </p:cNvSpPr>
          <p:nvPr/>
        </p:nvSpPr>
        <p:spPr bwMode="auto">
          <a:xfrm>
            <a:off x="4644008" y="5229200"/>
            <a:ext cx="1656184" cy="1203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ctr">
              <a:lnSpc>
                <a:spcPct val="110000"/>
              </a:lnSpc>
            </a:pPr>
            <a:r>
              <a:rPr lang="zh-CN" altLang="en-US" sz="2200" dirty="0" smtClean="0">
                <a:solidFill>
                  <a:schemeClr val="bg1"/>
                </a:solidFill>
                <a:latin typeface="楷体" pitchFamily="49" charset="-122"/>
                <a:ea typeface="楷体" pitchFamily="49" charset="-122"/>
              </a:rPr>
              <a:t>按平台运营规则收费和付费</a:t>
            </a:r>
            <a:endParaRPr lang="zh-CN" altLang="en-US" sz="2200" dirty="0">
              <a:solidFill>
                <a:schemeClr val="bg1"/>
              </a:solidFill>
              <a:latin typeface="楷体" pitchFamily="49" charset="-122"/>
              <a:ea typeface="楷体" pitchFamily="49" charset="-122"/>
            </a:endParaRPr>
          </a:p>
        </p:txBody>
      </p:sp>
      <p:sp>
        <p:nvSpPr>
          <p:cNvPr id="9" name="右箭头 8"/>
          <p:cNvSpPr/>
          <p:nvPr/>
        </p:nvSpPr>
        <p:spPr bwMode="auto">
          <a:xfrm>
            <a:off x="2051720" y="5733256"/>
            <a:ext cx="576064" cy="288032"/>
          </a:xfrm>
          <a:prstGeom prst="rightArrow">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pPr>
            <a:endParaRPr kumimoji="0" lang="zh-CN" altLang="en-US" sz="2400" b="1" i="0" u="none" strike="noStrike" cap="none" normalizeH="0" baseline="0" dirty="0" smtClean="0">
              <a:ln>
                <a:noFill/>
              </a:ln>
              <a:solidFill>
                <a:srgbClr val="CCECFF"/>
              </a:solidFill>
              <a:effectLst/>
              <a:latin typeface="Arial" pitchFamily="34" charset="0"/>
              <a:ea typeface="黑体" pitchFamily="2" charset="-122"/>
            </a:endParaRPr>
          </a:p>
        </p:txBody>
      </p:sp>
      <p:sp>
        <p:nvSpPr>
          <p:cNvPr id="44" name="右箭头 43"/>
          <p:cNvSpPr/>
          <p:nvPr/>
        </p:nvSpPr>
        <p:spPr bwMode="auto">
          <a:xfrm>
            <a:off x="4283968" y="5733256"/>
            <a:ext cx="576064" cy="288032"/>
          </a:xfrm>
          <a:prstGeom prst="rightArrow">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pPr>
            <a:endParaRPr kumimoji="0" lang="zh-CN" altLang="en-US" sz="2400" b="1" i="0" u="none" strike="noStrike" cap="none" normalizeH="0" baseline="0" dirty="0" smtClean="0">
              <a:ln>
                <a:noFill/>
              </a:ln>
              <a:solidFill>
                <a:srgbClr val="CCECFF"/>
              </a:solidFill>
              <a:effectLst/>
              <a:latin typeface="Arial" pitchFamily="34" charset="0"/>
              <a:ea typeface="黑体" pitchFamily="2" charset="-122"/>
            </a:endParaRPr>
          </a:p>
        </p:txBody>
      </p:sp>
      <p:sp>
        <p:nvSpPr>
          <p:cNvPr id="45" name="右箭头 44"/>
          <p:cNvSpPr/>
          <p:nvPr/>
        </p:nvSpPr>
        <p:spPr bwMode="auto">
          <a:xfrm>
            <a:off x="6300192" y="5733256"/>
            <a:ext cx="576064" cy="288032"/>
          </a:xfrm>
          <a:prstGeom prst="rightArrow">
            <a:avLst/>
          </a:prstGeom>
          <a:solidFill>
            <a:srgbClr val="FFFF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pPr>
            <a:endParaRPr kumimoji="0" lang="zh-CN" altLang="en-US" sz="2400" b="1" i="0" u="none" strike="noStrike" cap="none" normalizeH="0" baseline="0" dirty="0" smtClean="0">
              <a:ln>
                <a:noFill/>
              </a:ln>
              <a:solidFill>
                <a:srgbClr val="CCECFF"/>
              </a:solidFill>
              <a:effectLst/>
              <a:latin typeface="Arial" pitchFamily="34" charset="0"/>
              <a:ea typeface="黑体" pitchFamily="2" charset="-122"/>
            </a:endParaRPr>
          </a:p>
        </p:txBody>
      </p:sp>
    </p:spTree>
    <p:extLst>
      <p:ext uri="{BB962C8B-B14F-4D97-AF65-F5344CB8AC3E}">
        <p14:creationId xmlns:p14="http://schemas.microsoft.com/office/powerpoint/2010/main" val="32189559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1"/>
          <p:cNvPicPr>
            <a:picLocks noChangeAspect="1" noChangeArrowheads="1"/>
          </p:cNvPicPr>
          <p:nvPr/>
        </p:nvPicPr>
        <p:blipFill rotWithShape="1">
          <a:blip r:embed="rId3" cstate="print"/>
          <a:srcRect b="41365"/>
          <a:stretch/>
        </p:blipFill>
        <p:spPr bwMode="auto">
          <a:xfrm>
            <a:off x="652536" y="4777440"/>
            <a:ext cx="8278588" cy="1152205"/>
          </a:xfrm>
          <a:prstGeom prst="rect">
            <a:avLst/>
          </a:prstGeom>
          <a:noFill/>
          <a:ln w="9525">
            <a:noFill/>
            <a:miter lim="800000"/>
            <a:headEnd/>
            <a:tailEnd/>
          </a:ln>
        </p:spPr>
      </p:pic>
      <p:sp>
        <p:nvSpPr>
          <p:cNvPr id="4" name="标题 3"/>
          <p:cNvSpPr>
            <a:spLocks noGrp="1"/>
          </p:cNvSpPr>
          <p:nvPr>
            <p:ph type="title"/>
          </p:nvPr>
        </p:nvSpPr>
        <p:spPr>
          <a:xfrm>
            <a:off x="688031" y="260648"/>
            <a:ext cx="7772400" cy="1143000"/>
          </a:xfrm>
        </p:spPr>
        <p:txBody>
          <a:bodyPr/>
          <a:lstStyle/>
          <a:p>
            <a:pPr>
              <a:spcBef>
                <a:spcPts val="1200"/>
              </a:spcBef>
            </a:pPr>
            <a:r>
              <a:rPr lang="zh-CN" altLang="en-US" sz="4000" kern="1200" dirty="0">
                <a:solidFill>
                  <a:srgbClr val="FFFF99"/>
                </a:solidFill>
                <a:latin typeface="Calibri" pitchFamily="34" charset="0"/>
                <a:ea typeface="黑体" pitchFamily="49" charset="-122"/>
              </a:rPr>
              <a:t>数据源管理平台</a:t>
            </a:r>
          </a:p>
        </p:txBody>
      </p:sp>
      <p:sp>
        <p:nvSpPr>
          <p:cNvPr id="5" name="内容占位符 4"/>
          <p:cNvSpPr>
            <a:spLocks noGrp="1"/>
          </p:cNvSpPr>
          <p:nvPr>
            <p:ph idx="1"/>
          </p:nvPr>
        </p:nvSpPr>
        <p:spPr>
          <a:xfrm>
            <a:off x="326913" y="1052736"/>
            <a:ext cx="8677313" cy="1152128"/>
          </a:xfrm>
        </p:spPr>
        <p:txBody>
          <a:bodyPr/>
          <a:lstStyle/>
          <a:p>
            <a:pPr>
              <a:lnSpc>
                <a:spcPct val="100000"/>
              </a:lnSpc>
              <a:spcBef>
                <a:spcPts val="600"/>
              </a:spcBef>
            </a:pPr>
            <a:r>
              <a:rPr lang="zh-CN" altLang="en-US" dirty="0" smtClean="0">
                <a:latin typeface="仿宋" panose="02010609060101010101" pitchFamily="49" charset="-122"/>
                <a:ea typeface="仿宋" panose="02010609060101010101" pitchFamily="49" charset="-122"/>
              </a:rPr>
              <a:t>分布式数据存储</a:t>
            </a:r>
            <a:r>
              <a:rPr lang="en-US" altLang="zh-CN" dirty="0" smtClean="0">
                <a:latin typeface="仿宋" panose="02010609060101010101" pitchFamily="49" charset="-122"/>
                <a:ea typeface="仿宋" panose="02010609060101010101" pitchFamily="49" charset="-122"/>
              </a:rPr>
              <a:t> </a:t>
            </a:r>
          </a:p>
          <a:p>
            <a:pPr>
              <a:lnSpc>
                <a:spcPct val="100000"/>
              </a:lnSpc>
              <a:spcBef>
                <a:spcPts val="600"/>
              </a:spcBef>
            </a:pPr>
            <a:r>
              <a:rPr lang="zh-CN" altLang="en-US" dirty="0">
                <a:latin typeface="仿宋" panose="02010609060101010101" pitchFamily="49" charset="-122"/>
                <a:ea typeface="仿宋" panose="02010609060101010101" pitchFamily="49" charset="-122"/>
              </a:rPr>
              <a:t>统一授权账号</a:t>
            </a:r>
            <a:r>
              <a:rPr lang="zh-CN" altLang="en-US" dirty="0" smtClean="0">
                <a:latin typeface="仿宋" panose="02010609060101010101" pitchFamily="49" charset="-122"/>
                <a:ea typeface="仿宋" panose="02010609060101010101" pitchFamily="49" charset="-122"/>
              </a:rPr>
              <a:t>管理：针对项目需求授权使用数据 </a:t>
            </a:r>
            <a:endParaRPr lang="en-US" altLang="zh-CN" dirty="0">
              <a:latin typeface="仿宋" panose="02010609060101010101" pitchFamily="49" charset="-122"/>
              <a:ea typeface="仿宋" panose="02010609060101010101" pitchFamily="49" charset="-122"/>
            </a:endParaRPr>
          </a:p>
        </p:txBody>
      </p:sp>
      <p:sp>
        <p:nvSpPr>
          <p:cNvPr id="3" name="灯片编号占位符 2"/>
          <p:cNvSpPr>
            <a:spLocks noGrp="1"/>
          </p:cNvSpPr>
          <p:nvPr>
            <p:ph type="sldNum" sz="quarter" idx="4294967295"/>
          </p:nvPr>
        </p:nvSpPr>
        <p:spPr>
          <a:xfrm>
            <a:off x="8579977" y="6642354"/>
            <a:ext cx="518303" cy="171022"/>
          </a:xfrm>
          <a:prstGeom prst="rect">
            <a:avLst/>
          </a:prstGeom>
        </p:spPr>
        <p:txBody>
          <a:bodyPr/>
          <a:lstStyle/>
          <a:p>
            <a:fld id="{E27DF32E-7BB1-41D4-94EB-CD73067AA909}" type="slidenum">
              <a:rPr lang="zh-CN" altLang="en-US" smtClean="0"/>
              <a:pPr/>
              <a:t>32</a:t>
            </a:fld>
            <a:endParaRPr lang="zh-CN" altLang="en-US"/>
          </a:p>
        </p:txBody>
      </p:sp>
      <p:sp>
        <p:nvSpPr>
          <p:cNvPr id="61" name="上下箭头 60"/>
          <p:cNvSpPr/>
          <p:nvPr/>
        </p:nvSpPr>
        <p:spPr bwMode="auto">
          <a:xfrm rot="1276671">
            <a:off x="1376062" y="2912221"/>
            <a:ext cx="432000" cy="826609"/>
          </a:xfrm>
          <a:prstGeom prst="upDownArrow">
            <a:avLst/>
          </a:prstGeom>
          <a:solidFill>
            <a:srgbClr val="00B050"/>
          </a:soli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lang="zh-CN" altLang="en-US" sz="2000" dirty="0" smtClean="0">
              <a:solidFill>
                <a:schemeClr val="tx1"/>
              </a:solidFill>
              <a:latin typeface="黑体" panose="02010609060101010101" pitchFamily="49" charset="-122"/>
              <a:ea typeface="黑体" panose="02010609060101010101" pitchFamily="49" charset="-122"/>
            </a:endParaRPr>
          </a:p>
        </p:txBody>
      </p:sp>
      <p:sp>
        <p:nvSpPr>
          <p:cNvPr id="63" name="上下箭头 62"/>
          <p:cNvSpPr/>
          <p:nvPr/>
        </p:nvSpPr>
        <p:spPr bwMode="auto">
          <a:xfrm rot="535904">
            <a:off x="2883490" y="2866553"/>
            <a:ext cx="432000" cy="894374"/>
          </a:xfrm>
          <a:prstGeom prst="upDownArrow">
            <a:avLst/>
          </a:prstGeom>
          <a:solidFill>
            <a:srgbClr val="00B050"/>
          </a:soli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lang="zh-CN" altLang="en-US" sz="2000" dirty="0" smtClean="0">
              <a:solidFill>
                <a:schemeClr val="tx1"/>
              </a:solidFill>
              <a:latin typeface="黑体" panose="02010609060101010101" pitchFamily="49" charset="-122"/>
              <a:ea typeface="黑体" panose="02010609060101010101" pitchFamily="49" charset="-122"/>
            </a:endParaRPr>
          </a:p>
        </p:txBody>
      </p:sp>
      <p:sp>
        <p:nvSpPr>
          <p:cNvPr id="64" name="上下箭头 63"/>
          <p:cNvSpPr/>
          <p:nvPr/>
        </p:nvSpPr>
        <p:spPr bwMode="auto">
          <a:xfrm>
            <a:off x="4500040" y="2916847"/>
            <a:ext cx="432000" cy="872193"/>
          </a:xfrm>
          <a:prstGeom prst="upDownArrow">
            <a:avLst/>
          </a:prstGeom>
          <a:solidFill>
            <a:srgbClr val="00B050"/>
          </a:soli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lang="zh-CN" altLang="en-US" sz="2000" dirty="0" smtClean="0">
              <a:solidFill>
                <a:schemeClr val="tx1"/>
              </a:solidFill>
              <a:latin typeface="黑体" panose="02010609060101010101" pitchFamily="49" charset="-122"/>
              <a:ea typeface="黑体" panose="02010609060101010101" pitchFamily="49" charset="-122"/>
            </a:endParaRPr>
          </a:p>
        </p:txBody>
      </p:sp>
      <p:sp>
        <p:nvSpPr>
          <p:cNvPr id="65" name="上下箭头 64"/>
          <p:cNvSpPr/>
          <p:nvPr/>
        </p:nvSpPr>
        <p:spPr bwMode="auto">
          <a:xfrm rot="21125351">
            <a:off x="6028351" y="2921652"/>
            <a:ext cx="432000" cy="841664"/>
          </a:xfrm>
          <a:prstGeom prst="upDownArrow">
            <a:avLst/>
          </a:prstGeom>
          <a:solidFill>
            <a:srgbClr val="00B050"/>
          </a:soli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lang="zh-CN" altLang="en-US" sz="2000" dirty="0" smtClean="0">
              <a:solidFill>
                <a:schemeClr val="tx1"/>
              </a:solidFill>
              <a:latin typeface="黑体" panose="02010609060101010101" pitchFamily="49" charset="-122"/>
              <a:ea typeface="黑体" panose="02010609060101010101" pitchFamily="49" charset="-122"/>
            </a:endParaRPr>
          </a:p>
        </p:txBody>
      </p:sp>
      <p:sp>
        <p:nvSpPr>
          <p:cNvPr id="66" name="上下箭头 65"/>
          <p:cNvSpPr/>
          <p:nvPr/>
        </p:nvSpPr>
        <p:spPr bwMode="auto">
          <a:xfrm rot="20492021">
            <a:off x="7390040" y="2965305"/>
            <a:ext cx="432000" cy="775277"/>
          </a:xfrm>
          <a:prstGeom prst="upDownArrow">
            <a:avLst/>
          </a:prstGeom>
          <a:solidFill>
            <a:srgbClr val="00B050"/>
          </a:soli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79200" tIns="39600" rIns="79200" bIns="39600" numCol="1" rtlCol="0" anchor="ctr" anchorCtr="0" compatLnSpc="1">
            <a:prstTxWarp prst="textNoShape">
              <a:avLst/>
            </a:prstTxWarp>
            <a:noAutofit/>
          </a:bodyPr>
          <a:lstStyle/>
          <a:p>
            <a:pPr marL="0" marR="0" indent="0" algn="ctr" defTabSz="801688" rtl="0" eaLnBrk="1" fontAlgn="base" latinLnBrk="0" hangingPunct="1">
              <a:lnSpc>
                <a:spcPct val="100000"/>
              </a:lnSpc>
              <a:spcBef>
                <a:spcPct val="0"/>
              </a:spcBef>
              <a:spcAft>
                <a:spcPct val="0"/>
              </a:spcAft>
              <a:buClrTx/>
              <a:buSzTx/>
              <a:buFontTx/>
              <a:buNone/>
              <a:tabLst/>
            </a:pPr>
            <a:endParaRPr lang="zh-CN" altLang="en-US" sz="2000" dirty="0" smtClean="0">
              <a:solidFill>
                <a:schemeClr val="tx1"/>
              </a:solidFill>
              <a:latin typeface="黑体" panose="02010609060101010101" pitchFamily="49" charset="-122"/>
              <a:ea typeface="黑体" panose="02010609060101010101" pitchFamily="49" charset="-122"/>
            </a:endParaRPr>
          </a:p>
        </p:txBody>
      </p:sp>
      <p:sp>
        <p:nvSpPr>
          <p:cNvPr id="70" name="TextBox 20"/>
          <p:cNvSpPr txBox="1"/>
          <p:nvPr/>
        </p:nvSpPr>
        <p:spPr>
          <a:xfrm>
            <a:off x="7380312" y="3717032"/>
            <a:ext cx="1080119" cy="1031915"/>
          </a:xfrm>
          <a:prstGeom prst="flowChartOffpageConnector">
            <a:avLst/>
          </a:prstGeom>
          <a:solidFill>
            <a:srgbClr val="00B05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dirty="0" smtClean="0">
                <a:solidFill>
                  <a:schemeClr val="bg1"/>
                </a:solidFill>
                <a:latin typeface="黑体" panose="02010609060101010101" pitchFamily="49" charset="-122"/>
                <a:ea typeface="黑体" panose="02010609060101010101" pitchFamily="49" charset="-122"/>
              </a:rPr>
              <a:t>代理终端</a:t>
            </a:r>
            <a:endParaRPr lang="zh-CN" altLang="en-US" dirty="0">
              <a:solidFill>
                <a:schemeClr val="bg1"/>
              </a:solidFill>
              <a:latin typeface="黑体" panose="02010609060101010101" pitchFamily="49" charset="-122"/>
              <a:ea typeface="黑体" panose="02010609060101010101" pitchFamily="49" charset="-122"/>
            </a:endParaRPr>
          </a:p>
        </p:txBody>
      </p:sp>
      <p:sp>
        <p:nvSpPr>
          <p:cNvPr id="72" name="TextBox 21"/>
          <p:cNvSpPr txBox="1"/>
          <p:nvPr/>
        </p:nvSpPr>
        <p:spPr>
          <a:xfrm>
            <a:off x="2352950" y="5944906"/>
            <a:ext cx="1505131" cy="738664"/>
          </a:xfrm>
          <a:prstGeom prst="rect">
            <a:avLst/>
          </a:prstGeom>
          <a:noFill/>
        </p:spPr>
        <p:txBody>
          <a:bodyPr wrap="square" lIns="0" tIns="0" rIns="0" bIns="0" rtlCol="0">
            <a:spAutoFit/>
          </a:bodyPr>
          <a:lstStyle/>
          <a:p>
            <a:pPr algn="ctr"/>
            <a:r>
              <a:rPr lang="zh-CN" altLang="en-US" dirty="0" smtClean="0">
                <a:solidFill>
                  <a:schemeClr val="bg1"/>
                </a:solidFill>
                <a:latin typeface="仿宋" panose="02010609060101010101" pitchFamily="49" charset="-122"/>
                <a:ea typeface="仿宋" panose="02010609060101010101" pitchFamily="49" charset="-122"/>
              </a:rPr>
              <a:t>公共卫生信息中心</a:t>
            </a:r>
            <a:endParaRPr lang="zh-CN" altLang="en-US" dirty="0">
              <a:solidFill>
                <a:schemeClr val="bg1"/>
              </a:solidFill>
              <a:latin typeface="仿宋" panose="02010609060101010101" pitchFamily="49" charset="-122"/>
              <a:ea typeface="仿宋" panose="02010609060101010101" pitchFamily="49" charset="-122"/>
            </a:endParaRPr>
          </a:p>
        </p:txBody>
      </p:sp>
      <p:sp>
        <p:nvSpPr>
          <p:cNvPr id="73" name="TextBox 22"/>
          <p:cNvSpPr txBox="1"/>
          <p:nvPr/>
        </p:nvSpPr>
        <p:spPr>
          <a:xfrm>
            <a:off x="548708" y="5930696"/>
            <a:ext cx="1447375" cy="738664"/>
          </a:xfrm>
          <a:prstGeom prst="rect">
            <a:avLst/>
          </a:prstGeom>
          <a:noFill/>
        </p:spPr>
        <p:txBody>
          <a:bodyPr wrap="square" lIns="0" tIns="0" rIns="0" bIns="0" rtlCol="0">
            <a:spAutoFit/>
          </a:bodyPr>
          <a:lstStyle/>
          <a:p>
            <a:pPr algn="ctr"/>
            <a:r>
              <a:rPr lang="zh-CN" altLang="en-US" dirty="0">
                <a:solidFill>
                  <a:schemeClr val="bg1"/>
                </a:solidFill>
                <a:latin typeface="仿宋" panose="02010609060101010101" pitchFamily="49" charset="-122"/>
                <a:ea typeface="仿宋" panose="02010609060101010101" pitchFamily="49" charset="-122"/>
              </a:rPr>
              <a:t>疾病预防</a:t>
            </a:r>
            <a:endParaRPr lang="en-US" altLang="zh-CN" dirty="0">
              <a:solidFill>
                <a:schemeClr val="bg1"/>
              </a:solidFill>
              <a:latin typeface="仿宋" panose="02010609060101010101" pitchFamily="49" charset="-122"/>
              <a:ea typeface="仿宋" panose="02010609060101010101" pitchFamily="49" charset="-122"/>
            </a:endParaRPr>
          </a:p>
          <a:p>
            <a:pPr algn="ctr"/>
            <a:r>
              <a:rPr lang="zh-CN" altLang="en-US" dirty="0">
                <a:solidFill>
                  <a:schemeClr val="bg1"/>
                </a:solidFill>
                <a:latin typeface="仿宋" panose="02010609060101010101" pitchFamily="49" charset="-122"/>
                <a:ea typeface="仿宋" panose="02010609060101010101" pitchFamily="49" charset="-122"/>
              </a:rPr>
              <a:t>控制中心</a:t>
            </a:r>
          </a:p>
        </p:txBody>
      </p:sp>
      <p:sp>
        <p:nvSpPr>
          <p:cNvPr id="74" name="TextBox 23"/>
          <p:cNvSpPr txBox="1"/>
          <p:nvPr/>
        </p:nvSpPr>
        <p:spPr>
          <a:xfrm>
            <a:off x="4067944" y="5949280"/>
            <a:ext cx="1224136" cy="369332"/>
          </a:xfrm>
          <a:prstGeom prst="rect">
            <a:avLst/>
          </a:prstGeom>
          <a:noFill/>
        </p:spPr>
        <p:txBody>
          <a:bodyPr wrap="square" lIns="0" tIns="0" rIns="0" bIns="0" rtlCol="0">
            <a:spAutoFit/>
          </a:bodyPr>
          <a:lstStyle/>
          <a:p>
            <a:pPr algn="ctr"/>
            <a:r>
              <a:rPr lang="zh-CN" altLang="en-US" dirty="0">
                <a:solidFill>
                  <a:schemeClr val="bg1"/>
                </a:solidFill>
                <a:latin typeface="仿宋" panose="02010609060101010101" pitchFamily="49" charset="-122"/>
                <a:ea typeface="仿宋" panose="02010609060101010101" pitchFamily="49" charset="-122"/>
              </a:rPr>
              <a:t>卫生局</a:t>
            </a:r>
          </a:p>
        </p:txBody>
      </p:sp>
      <p:sp>
        <p:nvSpPr>
          <p:cNvPr id="75" name="TextBox 24"/>
          <p:cNvSpPr txBox="1"/>
          <p:nvPr/>
        </p:nvSpPr>
        <p:spPr>
          <a:xfrm>
            <a:off x="5634378" y="5949280"/>
            <a:ext cx="1529910" cy="369332"/>
          </a:xfrm>
          <a:prstGeom prst="rect">
            <a:avLst/>
          </a:prstGeom>
          <a:noFill/>
        </p:spPr>
        <p:txBody>
          <a:bodyPr wrap="square" lIns="0" tIns="0" rIns="0" bIns="0" rtlCol="0">
            <a:spAutoFit/>
          </a:bodyPr>
          <a:lstStyle/>
          <a:p>
            <a:pPr algn="ctr"/>
            <a:r>
              <a:rPr lang="zh-CN" altLang="en-US" dirty="0">
                <a:solidFill>
                  <a:schemeClr val="bg1"/>
                </a:solidFill>
                <a:latin typeface="仿宋" panose="02010609060101010101" pitchFamily="49" charset="-122"/>
                <a:ea typeface="仿宋" panose="02010609060101010101" pitchFamily="49" charset="-122"/>
              </a:rPr>
              <a:t>急救中心</a:t>
            </a:r>
            <a:endParaRPr lang="en-US" altLang="zh-CN" dirty="0">
              <a:solidFill>
                <a:schemeClr val="bg1"/>
              </a:solidFill>
              <a:latin typeface="仿宋" panose="02010609060101010101" pitchFamily="49" charset="-122"/>
              <a:ea typeface="仿宋" panose="02010609060101010101" pitchFamily="49" charset="-122"/>
            </a:endParaRPr>
          </a:p>
        </p:txBody>
      </p:sp>
      <p:sp>
        <p:nvSpPr>
          <p:cNvPr id="76" name="TextBox 25"/>
          <p:cNvSpPr txBox="1"/>
          <p:nvPr/>
        </p:nvSpPr>
        <p:spPr>
          <a:xfrm>
            <a:off x="7216067" y="5919811"/>
            <a:ext cx="1788159" cy="738664"/>
          </a:xfrm>
          <a:prstGeom prst="rect">
            <a:avLst/>
          </a:prstGeom>
          <a:noFill/>
        </p:spPr>
        <p:txBody>
          <a:bodyPr wrap="square" lIns="0" tIns="0" rIns="0" bIns="0" rtlCol="0">
            <a:spAutoFit/>
          </a:bodyPr>
          <a:lstStyle/>
          <a:p>
            <a:pPr algn="ctr"/>
            <a:r>
              <a:rPr lang="zh-CN" altLang="en-US" dirty="0">
                <a:solidFill>
                  <a:schemeClr val="bg1"/>
                </a:solidFill>
                <a:latin typeface="仿宋" panose="02010609060101010101" pitchFamily="49" charset="-122"/>
                <a:ea typeface="仿宋" panose="02010609060101010101" pitchFamily="49" charset="-122"/>
              </a:rPr>
              <a:t>红十字会</a:t>
            </a:r>
            <a:endParaRPr lang="en-US" altLang="zh-CN" dirty="0">
              <a:solidFill>
                <a:schemeClr val="bg1"/>
              </a:solidFill>
              <a:latin typeface="仿宋" panose="02010609060101010101" pitchFamily="49" charset="-122"/>
              <a:ea typeface="仿宋" panose="02010609060101010101" pitchFamily="49" charset="-122"/>
            </a:endParaRPr>
          </a:p>
          <a:p>
            <a:pPr algn="ctr"/>
            <a:r>
              <a:rPr lang="zh-CN" altLang="en-US" dirty="0">
                <a:solidFill>
                  <a:schemeClr val="bg1"/>
                </a:solidFill>
                <a:latin typeface="仿宋" panose="02010609060101010101" pitchFamily="49" charset="-122"/>
                <a:ea typeface="仿宋" panose="02010609060101010101" pitchFamily="49" charset="-122"/>
              </a:rPr>
              <a:t>急救中心</a:t>
            </a:r>
            <a:endParaRPr lang="en-US" altLang="zh-CN" dirty="0">
              <a:solidFill>
                <a:schemeClr val="bg1"/>
              </a:solidFill>
              <a:latin typeface="仿宋" panose="02010609060101010101" pitchFamily="49" charset="-122"/>
              <a:ea typeface="仿宋" panose="02010609060101010101" pitchFamily="49" charset="-122"/>
            </a:endParaRPr>
          </a:p>
        </p:txBody>
      </p:sp>
      <p:sp>
        <p:nvSpPr>
          <p:cNvPr id="77" name="矩形 76"/>
          <p:cNvSpPr/>
          <p:nvPr/>
        </p:nvSpPr>
        <p:spPr>
          <a:xfrm>
            <a:off x="1297230" y="2348880"/>
            <a:ext cx="6623141" cy="648072"/>
          </a:xfrm>
          <a:prstGeom prst="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3600" spc="300" dirty="0" smtClean="0">
                <a:solidFill>
                  <a:schemeClr val="bg1"/>
                </a:solidFill>
                <a:latin typeface="黑体" panose="02010609060101010101" pitchFamily="49" charset="-122"/>
                <a:ea typeface="黑体" panose="02010609060101010101" pitchFamily="49" charset="-122"/>
              </a:rPr>
              <a:t>数据源管理平台</a:t>
            </a:r>
            <a:endParaRPr lang="zh-CN" altLang="en-US" sz="3600" spc="300" dirty="0">
              <a:solidFill>
                <a:schemeClr val="bg1"/>
              </a:solidFill>
              <a:latin typeface="黑体" panose="02010609060101010101" pitchFamily="49" charset="-122"/>
              <a:ea typeface="黑体" panose="02010609060101010101" pitchFamily="49" charset="-122"/>
            </a:endParaRPr>
          </a:p>
        </p:txBody>
      </p:sp>
      <p:sp>
        <p:nvSpPr>
          <p:cNvPr id="22" name="TextBox 20"/>
          <p:cNvSpPr txBox="1"/>
          <p:nvPr/>
        </p:nvSpPr>
        <p:spPr>
          <a:xfrm>
            <a:off x="5868145" y="3717032"/>
            <a:ext cx="1080119" cy="1031915"/>
          </a:xfrm>
          <a:prstGeom prst="flowChartOffpageConnector">
            <a:avLst/>
          </a:prstGeom>
          <a:solidFill>
            <a:srgbClr val="00B05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dirty="0" smtClean="0">
                <a:solidFill>
                  <a:schemeClr val="bg1"/>
                </a:solidFill>
                <a:latin typeface="黑体" panose="02010609060101010101" pitchFamily="49" charset="-122"/>
                <a:ea typeface="黑体" panose="02010609060101010101" pitchFamily="49" charset="-122"/>
              </a:rPr>
              <a:t>代理终端</a:t>
            </a:r>
            <a:endParaRPr lang="zh-CN" altLang="en-US" dirty="0">
              <a:solidFill>
                <a:schemeClr val="bg1"/>
              </a:solidFill>
              <a:latin typeface="黑体" panose="02010609060101010101" pitchFamily="49" charset="-122"/>
              <a:ea typeface="黑体" panose="02010609060101010101" pitchFamily="49" charset="-122"/>
            </a:endParaRPr>
          </a:p>
        </p:txBody>
      </p:sp>
      <p:sp>
        <p:nvSpPr>
          <p:cNvPr id="23" name="TextBox 20"/>
          <p:cNvSpPr txBox="1"/>
          <p:nvPr/>
        </p:nvSpPr>
        <p:spPr>
          <a:xfrm>
            <a:off x="4156902" y="3745525"/>
            <a:ext cx="1080119" cy="1031915"/>
          </a:xfrm>
          <a:prstGeom prst="flowChartOffpageConnector">
            <a:avLst/>
          </a:prstGeom>
          <a:solidFill>
            <a:srgbClr val="00B05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dirty="0" smtClean="0">
                <a:solidFill>
                  <a:schemeClr val="bg1"/>
                </a:solidFill>
                <a:latin typeface="黑体" panose="02010609060101010101" pitchFamily="49" charset="-122"/>
                <a:ea typeface="黑体" panose="02010609060101010101" pitchFamily="49" charset="-122"/>
              </a:rPr>
              <a:t>代理终端</a:t>
            </a:r>
            <a:endParaRPr lang="zh-CN" altLang="en-US" dirty="0">
              <a:solidFill>
                <a:schemeClr val="bg1"/>
              </a:solidFill>
              <a:latin typeface="黑体" panose="02010609060101010101" pitchFamily="49" charset="-122"/>
              <a:ea typeface="黑体" panose="02010609060101010101" pitchFamily="49" charset="-122"/>
            </a:endParaRPr>
          </a:p>
        </p:txBody>
      </p:sp>
      <p:sp>
        <p:nvSpPr>
          <p:cNvPr id="24" name="TextBox 20"/>
          <p:cNvSpPr txBox="1"/>
          <p:nvPr/>
        </p:nvSpPr>
        <p:spPr>
          <a:xfrm>
            <a:off x="2565455" y="3730350"/>
            <a:ext cx="1080119" cy="1031915"/>
          </a:xfrm>
          <a:prstGeom prst="flowChartOffpageConnector">
            <a:avLst/>
          </a:prstGeom>
          <a:solidFill>
            <a:srgbClr val="00B05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dirty="0" smtClean="0">
                <a:solidFill>
                  <a:schemeClr val="bg1"/>
                </a:solidFill>
                <a:latin typeface="黑体" panose="02010609060101010101" pitchFamily="49" charset="-122"/>
                <a:ea typeface="黑体" panose="02010609060101010101" pitchFamily="49" charset="-122"/>
              </a:rPr>
              <a:t>代理终端</a:t>
            </a:r>
            <a:endParaRPr lang="zh-CN" altLang="en-US" dirty="0">
              <a:solidFill>
                <a:schemeClr val="bg1"/>
              </a:solidFill>
              <a:latin typeface="黑体" panose="02010609060101010101" pitchFamily="49" charset="-122"/>
              <a:ea typeface="黑体" panose="02010609060101010101" pitchFamily="49" charset="-122"/>
            </a:endParaRPr>
          </a:p>
        </p:txBody>
      </p:sp>
      <p:sp>
        <p:nvSpPr>
          <p:cNvPr id="25" name="TextBox 20"/>
          <p:cNvSpPr txBox="1"/>
          <p:nvPr/>
        </p:nvSpPr>
        <p:spPr>
          <a:xfrm>
            <a:off x="915964" y="3694177"/>
            <a:ext cx="1080119" cy="1031915"/>
          </a:xfrm>
          <a:prstGeom prst="flowChartOffpageConnector">
            <a:avLst/>
          </a:prstGeom>
          <a:solidFill>
            <a:srgbClr val="00B050"/>
          </a:solid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zh-CN" altLang="en-US" dirty="0" smtClean="0">
                <a:solidFill>
                  <a:schemeClr val="bg1"/>
                </a:solidFill>
                <a:latin typeface="黑体" panose="02010609060101010101" pitchFamily="49" charset="-122"/>
                <a:ea typeface="黑体" panose="02010609060101010101" pitchFamily="49" charset="-122"/>
              </a:rPr>
              <a:t>代理终端</a:t>
            </a:r>
            <a:endParaRPr lang="zh-CN" altLang="en-US" dirty="0">
              <a:solidFill>
                <a:schemeClr val="bg1"/>
              </a:solidFill>
              <a:latin typeface="黑体" panose="02010609060101010101" pitchFamily="49" charset="-122"/>
              <a:ea typeface="黑体" panose="02010609060101010101" pitchFamily="49" charset="-122"/>
            </a:endParaRPr>
          </a:p>
        </p:txBody>
      </p:sp>
      <p:sp>
        <p:nvSpPr>
          <p:cNvPr id="2" name="TextBox 1"/>
          <p:cNvSpPr txBox="1"/>
          <p:nvPr/>
        </p:nvSpPr>
        <p:spPr>
          <a:xfrm>
            <a:off x="1668867" y="3111351"/>
            <a:ext cx="958917" cy="461665"/>
          </a:xfrm>
          <a:prstGeom prst="rect">
            <a:avLst/>
          </a:prstGeom>
          <a:noFill/>
        </p:spPr>
        <p:txBody>
          <a:bodyPr wrap="none" rtlCol="0">
            <a:spAutoFit/>
          </a:bodyPr>
          <a:lstStyle/>
          <a:p>
            <a:r>
              <a:rPr lang="zh-CN" altLang="en-US" dirty="0" smtClean="0">
                <a:solidFill>
                  <a:schemeClr val="bg1"/>
                </a:solidFill>
                <a:latin typeface="仿宋" panose="02010609060101010101" pitchFamily="49" charset="-122"/>
                <a:ea typeface="仿宋" panose="02010609060101010101" pitchFamily="49" charset="-122"/>
                <a:cs typeface="仿宋_GB2312"/>
              </a:rPr>
              <a:t>授权 </a:t>
            </a:r>
            <a:endParaRPr lang="zh-CN" altLang="en-US" dirty="0">
              <a:solidFill>
                <a:schemeClr val="bg1"/>
              </a:solidFill>
              <a:latin typeface="仿宋" panose="02010609060101010101" pitchFamily="49" charset="-122"/>
              <a:ea typeface="仿宋" panose="02010609060101010101" pitchFamily="49" charset="-122"/>
              <a:cs typeface="仿宋_GB2312"/>
            </a:endParaRPr>
          </a:p>
        </p:txBody>
      </p:sp>
      <p:sp>
        <p:nvSpPr>
          <p:cNvPr id="27" name="TextBox 26"/>
          <p:cNvSpPr txBox="1"/>
          <p:nvPr/>
        </p:nvSpPr>
        <p:spPr>
          <a:xfrm>
            <a:off x="3203848" y="3140968"/>
            <a:ext cx="958917" cy="461665"/>
          </a:xfrm>
          <a:prstGeom prst="rect">
            <a:avLst/>
          </a:prstGeom>
          <a:noFill/>
        </p:spPr>
        <p:txBody>
          <a:bodyPr wrap="none" rtlCol="0">
            <a:spAutoFit/>
          </a:bodyPr>
          <a:lstStyle/>
          <a:p>
            <a:r>
              <a:rPr lang="zh-CN" altLang="en-US" dirty="0" smtClean="0">
                <a:solidFill>
                  <a:schemeClr val="bg1"/>
                </a:solidFill>
                <a:latin typeface="仿宋" panose="02010609060101010101" pitchFamily="49" charset="-122"/>
                <a:ea typeface="仿宋" panose="02010609060101010101" pitchFamily="49" charset="-122"/>
                <a:cs typeface="仿宋_GB2312"/>
              </a:rPr>
              <a:t>授权 </a:t>
            </a:r>
            <a:endParaRPr lang="zh-CN" altLang="en-US" dirty="0">
              <a:solidFill>
                <a:schemeClr val="bg1"/>
              </a:solidFill>
              <a:latin typeface="仿宋" panose="02010609060101010101" pitchFamily="49" charset="-122"/>
              <a:ea typeface="仿宋" panose="02010609060101010101" pitchFamily="49" charset="-122"/>
              <a:cs typeface="仿宋_GB2312"/>
            </a:endParaRPr>
          </a:p>
        </p:txBody>
      </p:sp>
      <p:sp>
        <p:nvSpPr>
          <p:cNvPr id="28" name="TextBox 27"/>
          <p:cNvSpPr txBox="1"/>
          <p:nvPr/>
        </p:nvSpPr>
        <p:spPr>
          <a:xfrm>
            <a:off x="4788024" y="3122110"/>
            <a:ext cx="958917" cy="461665"/>
          </a:xfrm>
          <a:prstGeom prst="rect">
            <a:avLst/>
          </a:prstGeom>
          <a:noFill/>
        </p:spPr>
        <p:txBody>
          <a:bodyPr wrap="none" rtlCol="0">
            <a:spAutoFit/>
          </a:bodyPr>
          <a:lstStyle/>
          <a:p>
            <a:r>
              <a:rPr lang="zh-CN" altLang="en-US" dirty="0" smtClean="0">
                <a:solidFill>
                  <a:schemeClr val="bg1"/>
                </a:solidFill>
                <a:latin typeface="仿宋" panose="02010609060101010101" pitchFamily="49" charset="-122"/>
                <a:ea typeface="仿宋" panose="02010609060101010101" pitchFamily="49" charset="-122"/>
                <a:cs typeface="仿宋_GB2312"/>
              </a:rPr>
              <a:t>授权 </a:t>
            </a:r>
            <a:endParaRPr lang="zh-CN" altLang="en-US" dirty="0">
              <a:solidFill>
                <a:schemeClr val="bg1"/>
              </a:solidFill>
              <a:latin typeface="仿宋" panose="02010609060101010101" pitchFamily="49" charset="-122"/>
              <a:ea typeface="仿宋" panose="02010609060101010101" pitchFamily="49" charset="-122"/>
              <a:cs typeface="仿宋_GB2312"/>
            </a:endParaRPr>
          </a:p>
        </p:txBody>
      </p:sp>
      <p:sp>
        <p:nvSpPr>
          <p:cNvPr id="29" name="TextBox 28"/>
          <p:cNvSpPr txBox="1"/>
          <p:nvPr/>
        </p:nvSpPr>
        <p:spPr>
          <a:xfrm>
            <a:off x="6408204" y="3094692"/>
            <a:ext cx="958917" cy="461665"/>
          </a:xfrm>
          <a:prstGeom prst="rect">
            <a:avLst/>
          </a:prstGeom>
          <a:noFill/>
        </p:spPr>
        <p:txBody>
          <a:bodyPr wrap="none" rtlCol="0">
            <a:spAutoFit/>
          </a:bodyPr>
          <a:lstStyle/>
          <a:p>
            <a:r>
              <a:rPr lang="zh-CN" altLang="en-US" dirty="0" smtClean="0">
                <a:solidFill>
                  <a:schemeClr val="bg1"/>
                </a:solidFill>
                <a:latin typeface="仿宋" panose="02010609060101010101" pitchFamily="49" charset="-122"/>
                <a:ea typeface="仿宋" panose="02010609060101010101" pitchFamily="49" charset="-122"/>
                <a:cs typeface="仿宋_GB2312"/>
              </a:rPr>
              <a:t>授权 </a:t>
            </a:r>
            <a:endParaRPr lang="zh-CN" altLang="en-US" dirty="0">
              <a:solidFill>
                <a:schemeClr val="bg1"/>
              </a:solidFill>
              <a:latin typeface="仿宋" panose="02010609060101010101" pitchFamily="49" charset="-122"/>
              <a:ea typeface="仿宋" panose="02010609060101010101" pitchFamily="49" charset="-122"/>
              <a:cs typeface="仿宋_GB2312"/>
            </a:endParaRPr>
          </a:p>
        </p:txBody>
      </p:sp>
      <p:sp>
        <p:nvSpPr>
          <p:cNvPr id="30" name="TextBox 29"/>
          <p:cNvSpPr txBox="1"/>
          <p:nvPr/>
        </p:nvSpPr>
        <p:spPr>
          <a:xfrm>
            <a:off x="7812360" y="3094691"/>
            <a:ext cx="958917" cy="461665"/>
          </a:xfrm>
          <a:prstGeom prst="rect">
            <a:avLst/>
          </a:prstGeom>
          <a:noFill/>
        </p:spPr>
        <p:txBody>
          <a:bodyPr wrap="none" rtlCol="0">
            <a:spAutoFit/>
          </a:bodyPr>
          <a:lstStyle/>
          <a:p>
            <a:r>
              <a:rPr lang="zh-CN" altLang="en-US" dirty="0" smtClean="0">
                <a:solidFill>
                  <a:schemeClr val="bg1"/>
                </a:solidFill>
                <a:latin typeface="仿宋" panose="02010609060101010101" pitchFamily="49" charset="-122"/>
                <a:ea typeface="仿宋" panose="02010609060101010101" pitchFamily="49" charset="-122"/>
                <a:cs typeface="仿宋_GB2312"/>
              </a:rPr>
              <a:t>授权 </a:t>
            </a:r>
            <a:endParaRPr lang="zh-CN" altLang="en-US" dirty="0">
              <a:solidFill>
                <a:schemeClr val="bg1"/>
              </a:solidFill>
              <a:latin typeface="仿宋" panose="02010609060101010101" pitchFamily="49" charset="-122"/>
              <a:ea typeface="仿宋" panose="02010609060101010101" pitchFamily="49" charset="-122"/>
              <a:cs typeface="仿宋_GB2312"/>
            </a:endParaRPr>
          </a:p>
        </p:txBody>
      </p:sp>
    </p:spTree>
    <p:extLst>
      <p:ext uri="{BB962C8B-B14F-4D97-AF65-F5344CB8AC3E}">
        <p14:creationId xmlns:p14="http://schemas.microsoft.com/office/powerpoint/2010/main" val="3662923404"/>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930" y="332656"/>
            <a:ext cx="7772400" cy="811560"/>
          </a:xfrm>
        </p:spPr>
        <p:txBody>
          <a:bodyPr/>
          <a:lstStyle/>
          <a:p>
            <a:pPr>
              <a:spcBef>
                <a:spcPts val="1200"/>
              </a:spcBef>
            </a:pPr>
            <a:r>
              <a:rPr lang="zh-CN" altLang="en-US" sz="4000" kern="1200" dirty="0" smtClean="0">
                <a:solidFill>
                  <a:srgbClr val="FFFF99"/>
                </a:solidFill>
                <a:latin typeface="Calibri" pitchFamily="34" charset="0"/>
                <a:ea typeface="黑体" pitchFamily="49" charset="-122"/>
              </a:rPr>
              <a:t>数据</a:t>
            </a:r>
            <a:r>
              <a:rPr lang="zh-CN" altLang="en-US" sz="4000" kern="1200" dirty="0">
                <a:solidFill>
                  <a:srgbClr val="FFFF99"/>
                </a:solidFill>
                <a:latin typeface="Calibri" pitchFamily="34" charset="0"/>
                <a:ea typeface="黑体" pitchFamily="49" charset="-122"/>
              </a:rPr>
              <a:t>融合平台</a:t>
            </a:r>
          </a:p>
        </p:txBody>
      </p:sp>
      <p:sp>
        <p:nvSpPr>
          <p:cNvPr id="3" name="内容占位符 2"/>
          <p:cNvSpPr>
            <a:spLocks noGrp="1"/>
          </p:cNvSpPr>
          <p:nvPr>
            <p:ph idx="1"/>
          </p:nvPr>
        </p:nvSpPr>
        <p:spPr>
          <a:xfrm>
            <a:off x="338489" y="1268760"/>
            <a:ext cx="8129281" cy="633264"/>
          </a:xfrm>
        </p:spPr>
        <p:txBody>
          <a:bodyPr/>
          <a:lstStyle/>
          <a:p>
            <a:pPr>
              <a:lnSpc>
                <a:spcPct val="100000"/>
              </a:lnSpc>
              <a:spcBef>
                <a:spcPts val="3000"/>
              </a:spcBef>
            </a:pPr>
            <a:r>
              <a:rPr lang="zh-CN" altLang="en-US" dirty="0" smtClean="0">
                <a:latin typeface="仿宋" panose="02010609060101010101" pitchFamily="49" charset="-122"/>
                <a:ea typeface="仿宋" panose="02010609060101010101" pitchFamily="49" charset="-122"/>
              </a:rPr>
              <a:t>采用国际国内数据标准，将各数据源数据转换为可融合数据</a:t>
            </a:r>
            <a:endParaRPr lang="zh-CN" altLang="en-US" dirty="0">
              <a:latin typeface="仿宋" panose="02010609060101010101" pitchFamily="49" charset="-122"/>
              <a:ea typeface="仿宋" panose="02010609060101010101" pitchFamily="49" charset="-122"/>
            </a:endParaRPr>
          </a:p>
        </p:txBody>
      </p:sp>
      <p:sp>
        <p:nvSpPr>
          <p:cNvPr id="4" name="灯片编号占位符 3"/>
          <p:cNvSpPr>
            <a:spLocks noGrp="1"/>
          </p:cNvSpPr>
          <p:nvPr>
            <p:ph type="sldNum" sz="quarter" idx="4294967295"/>
          </p:nvPr>
        </p:nvSpPr>
        <p:spPr>
          <a:xfrm>
            <a:off x="8230161" y="6570346"/>
            <a:ext cx="518303" cy="171022"/>
          </a:xfrm>
          <a:prstGeom prst="rect">
            <a:avLst/>
          </a:prstGeom>
        </p:spPr>
        <p:txBody>
          <a:bodyPr/>
          <a:lstStyle/>
          <a:p>
            <a:fld id="{E27DF32E-7BB1-41D4-94EB-CD73067AA909}" type="slidenum">
              <a:rPr lang="zh-CN" altLang="en-US" sz="1800" smtClean="0"/>
              <a:pPr/>
              <a:t>33</a:t>
            </a:fld>
            <a:endParaRPr lang="zh-CN" altLang="en-US" sz="1800" dirty="0"/>
          </a:p>
        </p:txBody>
      </p:sp>
      <p:pic>
        <p:nvPicPr>
          <p:cNvPr id="41" name="图片 40"/>
          <p:cNvPicPr>
            <a:picLocks noChangeAspect="1"/>
          </p:cNvPicPr>
          <p:nvPr/>
        </p:nvPicPr>
        <p:blipFill rotWithShape="1">
          <a:blip r:embed="rId2"/>
          <a:srcRect r="5680" b="23642"/>
          <a:stretch/>
        </p:blipFill>
        <p:spPr>
          <a:xfrm>
            <a:off x="683568" y="2398093"/>
            <a:ext cx="7918122" cy="3398274"/>
          </a:xfrm>
          <a:prstGeom prst="rect">
            <a:avLst/>
          </a:prstGeom>
          <a:noFill/>
        </p:spPr>
      </p:pic>
      <p:sp>
        <p:nvSpPr>
          <p:cNvPr id="5" name="TextBox 4"/>
          <p:cNvSpPr txBox="1"/>
          <p:nvPr/>
        </p:nvSpPr>
        <p:spPr>
          <a:xfrm>
            <a:off x="690906" y="2326085"/>
            <a:ext cx="7776864" cy="549757"/>
          </a:xfrm>
          <a:prstGeom prst="rect">
            <a:avLst/>
          </a:prstGeom>
          <a:solidFill>
            <a:schemeClr val="bg1"/>
          </a:solidFill>
        </p:spPr>
        <p:txBody>
          <a:bodyPr wrap="square" bIns="72000" rtlCol="0">
            <a:spAutoFit/>
          </a:bodyPr>
          <a:lstStyle/>
          <a:p>
            <a:pPr algn="ctr"/>
            <a:r>
              <a:rPr lang="zh-CN" altLang="en-US" sz="2800" dirty="0" smtClean="0">
                <a:solidFill>
                  <a:schemeClr val="tx1"/>
                </a:solidFill>
                <a:latin typeface="仿宋" panose="02010609060101010101" pitchFamily="49" charset="-122"/>
                <a:ea typeface="仿宋" panose="02010609060101010101" pitchFamily="49" charset="-122"/>
              </a:rPr>
              <a:t>统一数据使用标准</a:t>
            </a:r>
          </a:p>
        </p:txBody>
      </p:sp>
      <p:sp>
        <p:nvSpPr>
          <p:cNvPr id="6" name="圆角矩形 5"/>
          <p:cNvSpPr/>
          <p:nvPr/>
        </p:nvSpPr>
        <p:spPr bwMode="auto">
          <a:xfrm>
            <a:off x="8388425" y="4725144"/>
            <a:ext cx="914400" cy="914400"/>
          </a:xfrm>
          <a:prstGeom prst="round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pPr>
            <a:endParaRPr kumimoji="0" lang="zh-CN" altLang="en-US" sz="2400" b="1" i="0" u="none" strike="noStrike" cap="none" normalizeH="0" baseline="0" smtClean="0">
              <a:ln>
                <a:noFill/>
              </a:ln>
              <a:solidFill>
                <a:srgbClr val="CCECFF"/>
              </a:solidFill>
              <a:effectLst/>
              <a:latin typeface="Arial" pitchFamily="34" charset="0"/>
              <a:ea typeface="黑体" pitchFamily="2" charset="-122"/>
            </a:endParaRPr>
          </a:p>
        </p:txBody>
      </p:sp>
      <p:sp>
        <p:nvSpPr>
          <p:cNvPr id="8" name="TextBox 21"/>
          <p:cNvSpPr txBox="1"/>
          <p:nvPr/>
        </p:nvSpPr>
        <p:spPr>
          <a:xfrm>
            <a:off x="1785864" y="5892924"/>
            <a:ext cx="1505131" cy="738664"/>
          </a:xfrm>
          <a:prstGeom prst="rect">
            <a:avLst/>
          </a:prstGeom>
          <a:noFill/>
        </p:spPr>
        <p:txBody>
          <a:bodyPr wrap="square" lIns="0" tIns="0" rIns="0" bIns="0" rtlCol="0">
            <a:spAutoFit/>
          </a:bodyPr>
          <a:lstStyle/>
          <a:p>
            <a:pPr algn="ctr"/>
            <a:r>
              <a:rPr lang="zh-CN" altLang="en-US" dirty="0" smtClean="0">
                <a:solidFill>
                  <a:schemeClr val="bg1"/>
                </a:solidFill>
                <a:latin typeface="仿宋" panose="02010609060101010101" pitchFamily="49" charset="-122"/>
                <a:ea typeface="仿宋" panose="02010609060101010101" pitchFamily="49" charset="-122"/>
              </a:rPr>
              <a:t>公共卫生信息中心</a:t>
            </a:r>
            <a:endParaRPr lang="zh-CN" altLang="en-US" dirty="0">
              <a:solidFill>
                <a:schemeClr val="bg1"/>
              </a:solidFill>
              <a:latin typeface="仿宋" panose="02010609060101010101" pitchFamily="49" charset="-122"/>
              <a:ea typeface="仿宋" panose="02010609060101010101" pitchFamily="49" charset="-122"/>
            </a:endParaRPr>
          </a:p>
        </p:txBody>
      </p:sp>
      <p:sp>
        <p:nvSpPr>
          <p:cNvPr id="9" name="TextBox 22"/>
          <p:cNvSpPr txBox="1"/>
          <p:nvPr/>
        </p:nvSpPr>
        <p:spPr>
          <a:xfrm>
            <a:off x="323528" y="5917193"/>
            <a:ext cx="1447375" cy="738664"/>
          </a:xfrm>
          <a:prstGeom prst="rect">
            <a:avLst/>
          </a:prstGeom>
          <a:noFill/>
        </p:spPr>
        <p:txBody>
          <a:bodyPr wrap="square" lIns="0" tIns="0" rIns="0" bIns="0" rtlCol="0">
            <a:spAutoFit/>
          </a:bodyPr>
          <a:lstStyle/>
          <a:p>
            <a:pPr algn="ctr"/>
            <a:r>
              <a:rPr lang="zh-CN" altLang="en-US" dirty="0">
                <a:solidFill>
                  <a:schemeClr val="bg1"/>
                </a:solidFill>
                <a:latin typeface="仿宋" panose="02010609060101010101" pitchFamily="49" charset="-122"/>
                <a:ea typeface="仿宋" panose="02010609060101010101" pitchFamily="49" charset="-122"/>
              </a:rPr>
              <a:t>疾病预防</a:t>
            </a:r>
            <a:endParaRPr lang="en-US" altLang="zh-CN" dirty="0">
              <a:solidFill>
                <a:schemeClr val="bg1"/>
              </a:solidFill>
              <a:latin typeface="仿宋" panose="02010609060101010101" pitchFamily="49" charset="-122"/>
              <a:ea typeface="仿宋" panose="02010609060101010101" pitchFamily="49" charset="-122"/>
            </a:endParaRPr>
          </a:p>
          <a:p>
            <a:pPr algn="ctr"/>
            <a:r>
              <a:rPr lang="zh-CN" altLang="en-US" dirty="0">
                <a:solidFill>
                  <a:schemeClr val="bg1"/>
                </a:solidFill>
                <a:latin typeface="仿宋" panose="02010609060101010101" pitchFamily="49" charset="-122"/>
                <a:ea typeface="仿宋" panose="02010609060101010101" pitchFamily="49" charset="-122"/>
              </a:rPr>
              <a:t>控制中心</a:t>
            </a:r>
          </a:p>
        </p:txBody>
      </p:sp>
      <p:sp>
        <p:nvSpPr>
          <p:cNvPr id="10" name="TextBox 23"/>
          <p:cNvSpPr txBox="1"/>
          <p:nvPr/>
        </p:nvSpPr>
        <p:spPr>
          <a:xfrm>
            <a:off x="3275856" y="5923660"/>
            <a:ext cx="1224136" cy="369332"/>
          </a:xfrm>
          <a:prstGeom prst="rect">
            <a:avLst/>
          </a:prstGeom>
          <a:noFill/>
        </p:spPr>
        <p:txBody>
          <a:bodyPr wrap="square" lIns="0" tIns="0" rIns="0" bIns="0" rtlCol="0">
            <a:spAutoFit/>
          </a:bodyPr>
          <a:lstStyle/>
          <a:p>
            <a:pPr algn="ctr"/>
            <a:r>
              <a:rPr lang="zh-CN" altLang="en-US" dirty="0">
                <a:solidFill>
                  <a:schemeClr val="bg1"/>
                </a:solidFill>
                <a:latin typeface="仿宋" panose="02010609060101010101" pitchFamily="49" charset="-122"/>
                <a:ea typeface="仿宋" panose="02010609060101010101" pitchFamily="49" charset="-122"/>
              </a:rPr>
              <a:t>卫生局</a:t>
            </a:r>
          </a:p>
        </p:txBody>
      </p:sp>
      <p:sp>
        <p:nvSpPr>
          <p:cNvPr id="11" name="TextBox 24"/>
          <p:cNvSpPr txBox="1"/>
          <p:nvPr/>
        </p:nvSpPr>
        <p:spPr>
          <a:xfrm>
            <a:off x="4482250" y="5935777"/>
            <a:ext cx="1529910" cy="369332"/>
          </a:xfrm>
          <a:prstGeom prst="rect">
            <a:avLst/>
          </a:prstGeom>
          <a:noFill/>
        </p:spPr>
        <p:txBody>
          <a:bodyPr wrap="square" lIns="0" tIns="0" rIns="0" bIns="0" rtlCol="0">
            <a:spAutoFit/>
          </a:bodyPr>
          <a:lstStyle/>
          <a:p>
            <a:pPr algn="ctr"/>
            <a:r>
              <a:rPr lang="zh-CN" altLang="en-US" dirty="0">
                <a:solidFill>
                  <a:schemeClr val="bg1"/>
                </a:solidFill>
                <a:latin typeface="仿宋" panose="02010609060101010101" pitchFamily="49" charset="-122"/>
                <a:ea typeface="仿宋" panose="02010609060101010101" pitchFamily="49" charset="-122"/>
              </a:rPr>
              <a:t>急救中心</a:t>
            </a:r>
            <a:endParaRPr lang="en-US" altLang="zh-CN" dirty="0">
              <a:solidFill>
                <a:schemeClr val="bg1"/>
              </a:solidFill>
              <a:latin typeface="仿宋" panose="02010609060101010101" pitchFamily="49" charset="-122"/>
              <a:ea typeface="仿宋" panose="02010609060101010101" pitchFamily="49" charset="-122"/>
            </a:endParaRPr>
          </a:p>
        </p:txBody>
      </p:sp>
      <p:sp>
        <p:nvSpPr>
          <p:cNvPr id="12" name="TextBox 25"/>
          <p:cNvSpPr txBox="1"/>
          <p:nvPr/>
        </p:nvSpPr>
        <p:spPr>
          <a:xfrm>
            <a:off x="5796136" y="5907901"/>
            <a:ext cx="1788159" cy="738664"/>
          </a:xfrm>
          <a:prstGeom prst="rect">
            <a:avLst/>
          </a:prstGeom>
          <a:noFill/>
        </p:spPr>
        <p:txBody>
          <a:bodyPr wrap="square" lIns="0" tIns="0" rIns="0" bIns="0" rtlCol="0">
            <a:spAutoFit/>
          </a:bodyPr>
          <a:lstStyle/>
          <a:p>
            <a:pPr algn="ctr"/>
            <a:r>
              <a:rPr lang="zh-CN" altLang="en-US" dirty="0">
                <a:solidFill>
                  <a:schemeClr val="bg1"/>
                </a:solidFill>
                <a:latin typeface="仿宋" panose="02010609060101010101" pitchFamily="49" charset="-122"/>
                <a:ea typeface="仿宋" panose="02010609060101010101" pitchFamily="49" charset="-122"/>
              </a:rPr>
              <a:t>红十字会</a:t>
            </a:r>
            <a:endParaRPr lang="en-US" altLang="zh-CN" dirty="0">
              <a:solidFill>
                <a:schemeClr val="bg1"/>
              </a:solidFill>
              <a:latin typeface="仿宋" panose="02010609060101010101" pitchFamily="49" charset="-122"/>
              <a:ea typeface="仿宋" panose="02010609060101010101" pitchFamily="49" charset="-122"/>
            </a:endParaRPr>
          </a:p>
          <a:p>
            <a:pPr algn="ctr"/>
            <a:r>
              <a:rPr lang="zh-CN" altLang="en-US" dirty="0">
                <a:solidFill>
                  <a:schemeClr val="bg1"/>
                </a:solidFill>
                <a:latin typeface="仿宋" panose="02010609060101010101" pitchFamily="49" charset="-122"/>
                <a:ea typeface="仿宋" panose="02010609060101010101" pitchFamily="49" charset="-122"/>
              </a:rPr>
              <a:t>急救中心</a:t>
            </a:r>
            <a:endParaRPr lang="en-US" altLang="zh-CN" dirty="0">
              <a:solidFill>
                <a:schemeClr val="bg1"/>
              </a:solidFill>
              <a:latin typeface="仿宋" panose="02010609060101010101" pitchFamily="49" charset="-122"/>
              <a:ea typeface="仿宋" panose="02010609060101010101" pitchFamily="49" charset="-122"/>
            </a:endParaRPr>
          </a:p>
        </p:txBody>
      </p:sp>
      <p:sp>
        <p:nvSpPr>
          <p:cNvPr id="13" name="TextBox 25"/>
          <p:cNvSpPr txBox="1"/>
          <p:nvPr/>
        </p:nvSpPr>
        <p:spPr>
          <a:xfrm>
            <a:off x="7356221" y="5923660"/>
            <a:ext cx="1392243" cy="369332"/>
          </a:xfrm>
          <a:prstGeom prst="rect">
            <a:avLst/>
          </a:prstGeom>
          <a:noFill/>
        </p:spPr>
        <p:txBody>
          <a:bodyPr wrap="square" lIns="0" tIns="0" rIns="0" bIns="0" rtlCol="0">
            <a:spAutoFit/>
          </a:bodyPr>
          <a:lstStyle/>
          <a:p>
            <a:pPr algn="ctr"/>
            <a:r>
              <a:rPr lang="en-US" altLang="zh-CN" dirty="0" smtClean="0">
                <a:solidFill>
                  <a:schemeClr val="bg1"/>
                </a:solidFill>
                <a:latin typeface="仿宋" panose="02010609060101010101" pitchFamily="49" charset="-122"/>
                <a:ea typeface="仿宋" panose="02010609060101010101" pitchFamily="49" charset="-122"/>
              </a:rPr>
              <a:t>… …</a:t>
            </a:r>
            <a:endParaRPr lang="en-US" altLang="zh-CN" dirty="0">
              <a:solidFill>
                <a:schemeClr val="bg1"/>
              </a:solidFill>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573324471"/>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spcBef>
                <a:spcPts val="1200"/>
              </a:spcBef>
            </a:pPr>
            <a:r>
              <a:rPr lang="zh-CN" altLang="en-US" sz="4000" kern="1200" dirty="0" smtClean="0">
                <a:solidFill>
                  <a:srgbClr val="FFFF99"/>
                </a:solidFill>
                <a:latin typeface="Calibri" pitchFamily="34" charset="0"/>
                <a:ea typeface="黑体" pitchFamily="49" charset="-122"/>
              </a:rPr>
              <a:t>数据</a:t>
            </a:r>
            <a:r>
              <a:rPr lang="zh-CN" altLang="en-US" sz="4000" kern="1200" dirty="0">
                <a:solidFill>
                  <a:srgbClr val="FFFF99"/>
                </a:solidFill>
                <a:latin typeface="Calibri" pitchFamily="34" charset="0"/>
                <a:ea typeface="黑体" pitchFamily="49" charset="-122"/>
              </a:rPr>
              <a:t>融合平台</a:t>
            </a:r>
          </a:p>
        </p:txBody>
      </p:sp>
      <p:sp>
        <p:nvSpPr>
          <p:cNvPr id="3" name="内容占位符 2"/>
          <p:cNvSpPr>
            <a:spLocks noGrp="1"/>
          </p:cNvSpPr>
          <p:nvPr>
            <p:ph idx="1"/>
          </p:nvPr>
        </p:nvSpPr>
        <p:spPr>
          <a:xfrm>
            <a:off x="267010" y="1268760"/>
            <a:ext cx="8553461" cy="4114800"/>
          </a:xfrm>
        </p:spPr>
        <p:txBody>
          <a:bodyPr/>
          <a:lstStyle/>
          <a:p>
            <a:pPr>
              <a:lnSpc>
                <a:spcPct val="130000"/>
              </a:lnSpc>
            </a:pPr>
            <a:r>
              <a:rPr lang="zh-CN" altLang="en-US" dirty="0">
                <a:latin typeface="仿宋" panose="02010609060101010101" pitchFamily="49" charset="-122"/>
                <a:ea typeface="仿宋" panose="02010609060101010101" pitchFamily="49" charset="-122"/>
              </a:rPr>
              <a:t>建立</a:t>
            </a:r>
            <a:r>
              <a:rPr lang="zh-CN" altLang="en-US" dirty="0" smtClean="0">
                <a:latin typeface="仿宋" panose="02010609060101010101" pitchFamily="49" charset="-122"/>
                <a:ea typeface="仿宋" panose="02010609060101010101" pitchFamily="49" charset="-122"/>
              </a:rPr>
              <a:t>多</a:t>
            </a:r>
            <a:r>
              <a:rPr lang="zh-CN" altLang="en-US" dirty="0">
                <a:latin typeface="仿宋" panose="02010609060101010101" pitchFamily="49" charset="-122"/>
                <a:ea typeface="仿宋" panose="02010609060101010101" pitchFamily="49" charset="-122"/>
              </a:rPr>
              <a:t>源病人主索引（</a:t>
            </a:r>
            <a:r>
              <a:rPr lang="en-US" altLang="zh-CN" dirty="0">
                <a:latin typeface="仿宋" panose="02010609060101010101" pitchFamily="49" charset="-122"/>
                <a:ea typeface="仿宋" panose="02010609060101010101" pitchFamily="49" charset="-122"/>
              </a:rPr>
              <a:t>MMPI</a:t>
            </a:r>
            <a:r>
              <a:rPr lang="zh-CN" altLang="en-US" dirty="0" smtClean="0">
                <a:latin typeface="仿宋" panose="02010609060101010101" pitchFamily="49" charset="-122"/>
                <a:ea typeface="仿宋" panose="02010609060101010101" pitchFamily="49" charset="-122"/>
              </a:rPr>
              <a:t>），将存在于不同数据源中的同一患者信息串联</a:t>
            </a:r>
            <a:r>
              <a:rPr lang="zh-CN" altLang="en-US" dirty="0">
                <a:latin typeface="仿宋" panose="02010609060101010101" pitchFamily="49" charset="-122"/>
                <a:ea typeface="仿宋" panose="02010609060101010101" pitchFamily="49" charset="-122"/>
              </a:rPr>
              <a:t>起来</a:t>
            </a:r>
          </a:p>
        </p:txBody>
      </p:sp>
      <p:sp>
        <p:nvSpPr>
          <p:cNvPr id="4" name="灯片编号占位符 3"/>
          <p:cNvSpPr>
            <a:spLocks noGrp="1"/>
          </p:cNvSpPr>
          <p:nvPr>
            <p:ph type="sldNum" sz="quarter" idx="4294967295"/>
          </p:nvPr>
        </p:nvSpPr>
        <p:spPr>
          <a:xfrm>
            <a:off x="8579977" y="6642354"/>
            <a:ext cx="518303" cy="171022"/>
          </a:xfrm>
          <a:prstGeom prst="rect">
            <a:avLst/>
          </a:prstGeom>
        </p:spPr>
        <p:txBody>
          <a:bodyPr/>
          <a:lstStyle/>
          <a:p>
            <a:fld id="{E27DF32E-7BB1-41D4-94EB-CD73067AA909}" type="slidenum">
              <a:rPr lang="zh-CN" altLang="en-US" smtClean="0"/>
              <a:pPr/>
              <a:t>34</a:t>
            </a:fld>
            <a:endParaRPr lang="zh-CN" altLang="en-US" dirty="0"/>
          </a:p>
        </p:txBody>
      </p:sp>
      <p:pic>
        <p:nvPicPr>
          <p:cNvPr id="5" name="图片 4"/>
          <p:cNvPicPr>
            <a:picLocks noChangeAspect="1"/>
          </p:cNvPicPr>
          <p:nvPr/>
        </p:nvPicPr>
        <p:blipFill>
          <a:blip r:embed="rId2"/>
          <a:stretch>
            <a:fillRect/>
          </a:stretch>
        </p:blipFill>
        <p:spPr>
          <a:xfrm>
            <a:off x="683568" y="2708920"/>
            <a:ext cx="7657240" cy="3810330"/>
          </a:xfrm>
          <a:prstGeom prst="rect">
            <a:avLst/>
          </a:prstGeom>
        </p:spPr>
      </p:pic>
    </p:spTree>
    <p:extLst>
      <p:ext uri="{BB962C8B-B14F-4D97-AF65-F5344CB8AC3E}">
        <p14:creationId xmlns:p14="http://schemas.microsoft.com/office/powerpoint/2010/main" val="4227178076"/>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2802553"/>
            <a:ext cx="3674367" cy="2694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179512" y="1820138"/>
            <a:ext cx="5040560" cy="4201150"/>
          </a:xfrm>
          <a:prstGeom prst="rect">
            <a:avLst/>
          </a:prstGeom>
        </p:spPr>
        <p:txBody>
          <a:bodyPr wrap="square">
            <a:spAutoFit/>
          </a:bodyPr>
          <a:lstStyle/>
          <a:p>
            <a:pPr marL="342900" indent="-342900">
              <a:spcBef>
                <a:spcPts val="600"/>
              </a:spcBef>
              <a:buBlip>
                <a:blip r:embed="rId4"/>
              </a:buBlip>
            </a:pPr>
            <a:r>
              <a:rPr lang="zh-CN" altLang="en-US" sz="2800" dirty="0">
                <a:solidFill>
                  <a:schemeClr val="bg1"/>
                </a:solidFill>
                <a:latin typeface="Calibri" panose="020F0502020204030204" pitchFamily="34" charset="0"/>
                <a:ea typeface="楷体" panose="02010609060101010101" pitchFamily="49" charset="-122"/>
              </a:rPr>
              <a:t>链接全县不同诊所和医院诊断和治疗资料</a:t>
            </a:r>
            <a:r>
              <a:rPr lang="en-US" altLang="zh-CN" sz="2800" dirty="0">
                <a:solidFill>
                  <a:schemeClr val="bg1"/>
                </a:solidFill>
                <a:latin typeface="Calibri" panose="020F0502020204030204" pitchFamily="34" charset="0"/>
                <a:ea typeface="楷体" panose="02010609060101010101" pitchFamily="49" charset="-122"/>
              </a:rPr>
              <a:t> </a:t>
            </a:r>
          </a:p>
          <a:p>
            <a:pPr marL="342900" indent="-342900">
              <a:spcBef>
                <a:spcPts val="600"/>
              </a:spcBef>
              <a:buBlip>
                <a:blip r:embed="rId4"/>
              </a:buBlip>
            </a:pPr>
            <a:r>
              <a:rPr lang="en-US" altLang="zh-CN" sz="2800" dirty="0" smtClean="0">
                <a:solidFill>
                  <a:schemeClr val="bg1"/>
                </a:solidFill>
                <a:latin typeface="Calibri" panose="020F0502020204030204" pitchFamily="34" charset="0"/>
                <a:ea typeface="楷体" panose="02010609060101010101" pitchFamily="49" charset="-122"/>
              </a:rPr>
              <a:t>1966</a:t>
            </a:r>
            <a:r>
              <a:rPr lang="zh-CN" altLang="en-US" sz="2800" dirty="0" smtClean="0">
                <a:solidFill>
                  <a:schemeClr val="bg1"/>
                </a:solidFill>
                <a:latin typeface="Calibri" panose="020F0502020204030204" pitchFamily="34" charset="0"/>
                <a:ea typeface="楷体" panose="02010609060101010101" pitchFamily="49" charset="-122"/>
              </a:rPr>
              <a:t>年</a:t>
            </a:r>
            <a:r>
              <a:rPr lang="zh-CN" altLang="en-US" sz="2800" dirty="0">
                <a:solidFill>
                  <a:schemeClr val="bg1"/>
                </a:solidFill>
                <a:latin typeface="Calibri" panose="020F0502020204030204" pitchFamily="34" charset="0"/>
                <a:ea typeface="楷体" panose="02010609060101010101" pitchFamily="49" charset="-122"/>
              </a:rPr>
              <a:t>建立</a:t>
            </a:r>
            <a:r>
              <a:rPr lang="zh-CN" altLang="en-US" sz="2800" dirty="0" smtClean="0">
                <a:solidFill>
                  <a:schemeClr val="bg1"/>
                </a:solidFill>
                <a:latin typeface="Calibri" panose="020F0502020204030204" pitchFamily="34" charset="0"/>
                <a:ea typeface="楷体" panose="02010609060101010101" pitchFamily="49" charset="-122"/>
              </a:rPr>
              <a:t>于明尼苏达</a:t>
            </a:r>
            <a:r>
              <a:rPr lang="en-US" altLang="zh-CN" sz="2800" dirty="0" smtClean="0">
                <a:solidFill>
                  <a:schemeClr val="bg1"/>
                </a:solidFill>
                <a:latin typeface="Calibri" panose="020F0502020204030204" pitchFamily="34" charset="0"/>
                <a:ea typeface="楷体" panose="02010609060101010101" pitchFamily="49" charset="-122"/>
              </a:rPr>
              <a:t>Olmsted</a:t>
            </a:r>
          </a:p>
          <a:p>
            <a:pPr marL="342900" indent="-342900">
              <a:spcBef>
                <a:spcPts val="600"/>
              </a:spcBef>
              <a:buBlip>
                <a:blip r:embed="rId4"/>
              </a:buBlip>
            </a:pPr>
            <a:r>
              <a:rPr lang="zh-CN" altLang="en-US" sz="2800" dirty="0" smtClean="0">
                <a:solidFill>
                  <a:schemeClr val="bg1"/>
                </a:solidFill>
                <a:latin typeface="Calibri" panose="020F0502020204030204" pitchFamily="34" charset="0"/>
                <a:ea typeface="楷体" panose="02010609060101010101" pitchFamily="49" charset="-122"/>
              </a:rPr>
              <a:t>含</a:t>
            </a:r>
            <a:r>
              <a:rPr lang="en-US" altLang="zh-CN" sz="2800" dirty="0" smtClean="0">
                <a:solidFill>
                  <a:schemeClr val="bg1"/>
                </a:solidFill>
                <a:latin typeface="Calibri" panose="020F0502020204030204" pitchFamily="34" charset="0"/>
                <a:ea typeface="楷体" panose="02010609060101010101" pitchFamily="49" charset="-122"/>
              </a:rPr>
              <a:t>1966</a:t>
            </a:r>
            <a:r>
              <a:rPr lang="zh-CN" altLang="en-US" sz="2800" dirty="0" smtClean="0">
                <a:solidFill>
                  <a:schemeClr val="bg1"/>
                </a:solidFill>
                <a:latin typeface="Calibri" panose="020F0502020204030204" pitchFamily="34" charset="0"/>
                <a:ea typeface="楷体" panose="02010609060101010101" pitchFamily="49" charset="-122"/>
              </a:rPr>
              <a:t>年</a:t>
            </a:r>
            <a:r>
              <a:rPr lang="en-US" altLang="zh-CN" sz="2800" dirty="0" smtClean="0">
                <a:solidFill>
                  <a:schemeClr val="bg1"/>
                </a:solidFill>
                <a:latin typeface="Calibri" panose="020F0502020204030204" pitchFamily="34" charset="0"/>
                <a:ea typeface="楷体" panose="02010609060101010101" pitchFamily="49" charset="-122"/>
              </a:rPr>
              <a:t>1</a:t>
            </a:r>
            <a:r>
              <a:rPr lang="zh-CN" altLang="en-US" sz="2800" dirty="0" smtClean="0">
                <a:solidFill>
                  <a:schemeClr val="bg1"/>
                </a:solidFill>
                <a:latin typeface="Calibri" panose="020F0502020204030204" pitchFamily="34" charset="0"/>
                <a:ea typeface="楷体" panose="02010609060101010101" pitchFamily="49" charset="-122"/>
              </a:rPr>
              <a:t>月</a:t>
            </a:r>
            <a:r>
              <a:rPr lang="en-US" altLang="zh-CN" sz="2800" dirty="0" smtClean="0">
                <a:solidFill>
                  <a:schemeClr val="bg1"/>
                </a:solidFill>
                <a:latin typeface="Calibri" panose="020F0502020204030204" pitchFamily="34" charset="0"/>
                <a:ea typeface="楷体" panose="02010609060101010101" pitchFamily="49" charset="-122"/>
              </a:rPr>
              <a:t>1</a:t>
            </a:r>
            <a:r>
              <a:rPr lang="zh-CN" altLang="en-US" sz="2800" dirty="0" smtClean="0">
                <a:solidFill>
                  <a:schemeClr val="bg1"/>
                </a:solidFill>
                <a:latin typeface="Calibri" panose="020F0502020204030204" pitchFamily="34" charset="0"/>
                <a:ea typeface="楷体" panose="02010609060101010101" pitchFamily="49" charset="-122"/>
              </a:rPr>
              <a:t>日至今</a:t>
            </a:r>
            <a:r>
              <a:rPr lang="en-US" altLang="zh-CN" sz="2800" dirty="0">
                <a:solidFill>
                  <a:schemeClr val="bg1"/>
                </a:solidFill>
                <a:latin typeface="Calibri" panose="020F0502020204030204" pitchFamily="34" charset="0"/>
                <a:ea typeface="楷体" panose="02010609060101010101" pitchFamily="49" charset="-122"/>
              </a:rPr>
              <a:t>50</a:t>
            </a:r>
            <a:r>
              <a:rPr lang="zh-CN" altLang="en-US" sz="2800" dirty="0">
                <a:solidFill>
                  <a:schemeClr val="bg1"/>
                </a:solidFill>
                <a:latin typeface="Calibri" panose="020F0502020204030204" pitchFamily="34" charset="0"/>
                <a:ea typeface="楷体" panose="02010609060101010101" pitchFamily="49" charset="-122"/>
              </a:rPr>
              <a:t>万人的</a:t>
            </a:r>
            <a:r>
              <a:rPr lang="zh-CN" altLang="en-US" sz="2800" dirty="0" smtClean="0">
                <a:solidFill>
                  <a:schemeClr val="bg1"/>
                </a:solidFill>
                <a:latin typeface="Calibri" panose="020F0502020204030204" pitchFamily="34" charset="0"/>
                <a:ea typeface="楷体" panose="02010609060101010101" pitchFamily="49" charset="-122"/>
              </a:rPr>
              <a:t>就诊记录（</a:t>
            </a:r>
            <a:r>
              <a:rPr lang="en-US" altLang="zh-CN" sz="2800" dirty="0" smtClean="0">
                <a:solidFill>
                  <a:schemeClr val="bg1"/>
                </a:solidFill>
                <a:latin typeface="Calibri" panose="020F0502020204030204" pitchFamily="34" charset="0"/>
                <a:ea typeface="楷体" panose="02010609060101010101" pitchFamily="49" charset="-122"/>
              </a:rPr>
              <a:t>600</a:t>
            </a:r>
            <a:r>
              <a:rPr lang="zh-CN" altLang="en-US" sz="2800" dirty="0" smtClean="0">
                <a:solidFill>
                  <a:schemeClr val="bg1"/>
                </a:solidFill>
                <a:latin typeface="Calibri" panose="020F0502020204030204" pitchFamily="34" charset="0"/>
                <a:ea typeface="楷体" panose="02010609060101010101" pitchFamily="49" charset="-122"/>
              </a:rPr>
              <a:t>万随访人年）</a:t>
            </a:r>
            <a:endParaRPr lang="en-US" altLang="zh-CN" sz="2800" dirty="0">
              <a:solidFill>
                <a:schemeClr val="bg1"/>
              </a:solidFill>
              <a:latin typeface="Calibri" panose="020F0502020204030204" pitchFamily="34" charset="0"/>
              <a:ea typeface="楷体" panose="02010609060101010101" pitchFamily="49" charset="-122"/>
            </a:endParaRPr>
          </a:p>
          <a:p>
            <a:pPr marL="342900" indent="-342900">
              <a:spcBef>
                <a:spcPts val="600"/>
              </a:spcBef>
              <a:buBlip>
                <a:blip r:embed="rId4"/>
              </a:buBlip>
            </a:pPr>
            <a:r>
              <a:rPr lang="en-US" altLang="zh-CN" sz="2800" dirty="0">
                <a:solidFill>
                  <a:schemeClr val="bg1"/>
                </a:solidFill>
                <a:latin typeface="Calibri" panose="020F0502020204030204" pitchFamily="34" charset="0"/>
                <a:ea typeface="楷体" panose="02010609060101010101" pitchFamily="49" charset="-122"/>
              </a:rPr>
              <a:t>NIH</a:t>
            </a:r>
            <a:r>
              <a:rPr lang="zh-CN" altLang="en-US" sz="2800" dirty="0">
                <a:solidFill>
                  <a:schemeClr val="bg1"/>
                </a:solidFill>
                <a:latin typeface="Calibri" panose="020F0502020204030204" pitchFamily="34" charset="0"/>
                <a:ea typeface="楷体" panose="02010609060101010101" pitchFamily="49" charset="-122"/>
              </a:rPr>
              <a:t>持续</a:t>
            </a:r>
            <a:r>
              <a:rPr lang="zh-CN" altLang="en-US" sz="2800" dirty="0" smtClean="0">
                <a:solidFill>
                  <a:schemeClr val="bg1"/>
                </a:solidFill>
                <a:latin typeface="Calibri" panose="020F0502020204030204" pitchFamily="34" charset="0"/>
                <a:ea typeface="楷体" panose="02010609060101010101" pitchFamily="49" charset="-122"/>
              </a:rPr>
              <a:t>资助，目前在研项目</a:t>
            </a:r>
            <a:r>
              <a:rPr lang="en-US" altLang="zh-CN" sz="2800" dirty="0">
                <a:solidFill>
                  <a:schemeClr val="bg1"/>
                </a:solidFill>
                <a:latin typeface="Calibri" panose="020F0502020204030204" pitchFamily="34" charset="0"/>
                <a:ea typeface="楷体" panose="02010609060101010101" pitchFamily="49" charset="-122"/>
              </a:rPr>
              <a:t>253</a:t>
            </a:r>
            <a:r>
              <a:rPr lang="zh-CN" altLang="en-US" sz="2800" dirty="0" smtClean="0">
                <a:solidFill>
                  <a:schemeClr val="bg1"/>
                </a:solidFill>
                <a:latin typeface="Calibri" panose="020F0502020204030204" pitchFamily="34" charset="0"/>
                <a:ea typeface="楷体" panose="02010609060101010101" pitchFamily="49" charset="-122"/>
              </a:rPr>
              <a:t>项</a:t>
            </a:r>
            <a:endParaRPr lang="en-US" altLang="zh-CN" sz="2800" dirty="0">
              <a:solidFill>
                <a:schemeClr val="bg1"/>
              </a:solidFill>
              <a:latin typeface="Calibri" panose="020F0502020204030204" pitchFamily="34" charset="0"/>
              <a:ea typeface="楷体" panose="02010609060101010101" pitchFamily="49" charset="-122"/>
            </a:endParaRPr>
          </a:p>
        </p:txBody>
      </p:sp>
      <p:sp>
        <p:nvSpPr>
          <p:cNvPr id="7" name="矩形 6"/>
          <p:cNvSpPr/>
          <p:nvPr/>
        </p:nvSpPr>
        <p:spPr>
          <a:xfrm>
            <a:off x="5470649" y="5589240"/>
            <a:ext cx="3637855" cy="830997"/>
          </a:xfrm>
          <a:prstGeom prst="rect">
            <a:avLst/>
          </a:prstGeom>
        </p:spPr>
        <p:txBody>
          <a:bodyPr wrap="square">
            <a:spAutoFit/>
          </a:bodyPr>
          <a:lstStyle/>
          <a:p>
            <a:r>
              <a:rPr lang="en-US" altLang="zh-CN" dirty="0">
                <a:solidFill>
                  <a:schemeClr val="bg1"/>
                </a:solidFill>
                <a:latin typeface="Calibri" panose="020F0502020204030204" pitchFamily="34" charset="0"/>
                <a:ea typeface="楷体" panose="02010609060101010101" pitchFamily="49" charset="-122"/>
              </a:rPr>
              <a:t>Olmsted</a:t>
            </a:r>
            <a:r>
              <a:rPr lang="zh-CN" altLang="en-US" dirty="0">
                <a:solidFill>
                  <a:schemeClr val="bg1"/>
                </a:solidFill>
                <a:latin typeface="Calibri" panose="020F0502020204030204" pitchFamily="34" charset="0"/>
                <a:ea typeface="楷体" panose="02010609060101010101" pitchFamily="49" charset="-122"/>
              </a:rPr>
              <a:t>与外界相对隔离，居民均在本地就诊</a:t>
            </a:r>
          </a:p>
        </p:txBody>
      </p:sp>
      <p:sp>
        <p:nvSpPr>
          <p:cNvPr id="9" name="矩形 8"/>
          <p:cNvSpPr/>
          <p:nvPr/>
        </p:nvSpPr>
        <p:spPr>
          <a:xfrm>
            <a:off x="5470649" y="2340888"/>
            <a:ext cx="3384376" cy="461665"/>
          </a:xfrm>
          <a:prstGeom prst="rect">
            <a:avLst/>
          </a:prstGeom>
        </p:spPr>
        <p:txBody>
          <a:bodyPr wrap="square">
            <a:spAutoFit/>
          </a:bodyPr>
          <a:lstStyle/>
          <a:p>
            <a:r>
              <a:rPr lang="en-US" altLang="zh-CN" dirty="0" smtClean="0">
                <a:solidFill>
                  <a:schemeClr val="bg1"/>
                </a:solidFill>
                <a:latin typeface="Calibri" panose="020F0502020204030204" pitchFamily="34" charset="0"/>
                <a:ea typeface="楷体" panose="02010609060101010101" pitchFamily="49" charset="-122"/>
              </a:rPr>
              <a:t>Olmsted</a:t>
            </a:r>
            <a:r>
              <a:rPr lang="zh-CN" altLang="en-US" dirty="0" smtClean="0">
                <a:solidFill>
                  <a:schemeClr val="bg1"/>
                </a:solidFill>
                <a:latin typeface="Calibri" panose="020F0502020204030204" pitchFamily="34" charset="0"/>
                <a:ea typeface="楷体" panose="02010609060101010101" pitchFamily="49" charset="-122"/>
              </a:rPr>
              <a:t>居民的随访率</a:t>
            </a:r>
            <a:endParaRPr lang="zh-CN" altLang="en-US" dirty="0">
              <a:solidFill>
                <a:schemeClr val="bg1"/>
              </a:solidFill>
              <a:latin typeface="Calibri" panose="020F0502020204030204" pitchFamily="34" charset="0"/>
              <a:ea typeface="楷体" panose="02010609060101010101" pitchFamily="49" charset="-122"/>
            </a:endParaRPr>
          </a:p>
        </p:txBody>
      </p:sp>
      <p:sp>
        <p:nvSpPr>
          <p:cNvPr id="3" name="矩形 2"/>
          <p:cNvSpPr/>
          <p:nvPr/>
        </p:nvSpPr>
        <p:spPr>
          <a:xfrm>
            <a:off x="2555776" y="260647"/>
            <a:ext cx="4304383" cy="1200329"/>
          </a:xfrm>
          <a:prstGeom prst="rect">
            <a:avLst/>
          </a:prstGeom>
        </p:spPr>
        <p:txBody>
          <a:bodyPr wrap="none">
            <a:spAutoFit/>
          </a:bodyPr>
          <a:lstStyle/>
          <a:p>
            <a:pPr algn="ctr"/>
            <a:r>
              <a:rPr lang="zh-CN" altLang="en-US" sz="4000" dirty="0">
                <a:solidFill>
                  <a:srgbClr val="FFFF99"/>
                </a:solidFill>
                <a:latin typeface="Calibri" pitchFamily="34" charset="0"/>
                <a:ea typeface="黑体" pitchFamily="49" charset="-122"/>
              </a:rPr>
              <a:t>临床研究</a:t>
            </a:r>
            <a:r>
              <a:rPr lang="zh-CN" altLang="en-US" sz="4000" dirty="0" smtClean="0">
                <a:solidFill>
                  <a:srgbClr val="FFFF99"/>
                </a:solidFill>
                <a:latin typeface="Calibri" pitchFamily="34" charset="0"/>
                <a:ea typeface="黑体" pitchFamily="49" charset="-122"/>
              </a:rPr>
              <a:t>数据库</a:t>
            </a:r>
            <a:endParaRPr lang="en-US" altLang="zh-CN" sz="4000" dirty="0" smtClean="0">
              <a:solidFill>
                <a:srgbClr val="FFFF99"/>
              </a:solidFill>
              <a:latin typeface="Calibri" pitchFamily="34" charset="0"/>
              <a:ea typeface="黑体" pitchFamily="49" charset="-122"/>
            </a:endParaRPr>
          </a:p>
          <a:p>
            <a:pPr algn="ctr"/>
            <a:r>
              <a:rPr lang="zh-CN" altLang="en-US" sz="3200" dirty="0">
                <a:solidFill>
                  <a:schemeClr val="bg1"/>
                </a:solidFill>
                <a:latin typeface="Calibri" pitchFamily="34" charset="0"/>
                <a:ea typeface="黑体" pitchFamily="49" charset="-122"/>
              </a:rPr>
              <a:t>罗切斯特流行病学项目</a:t>
            </a:r>
            <a:endParaRPr lang="zh-CN" altLang="en-US" sz="3200" dirty="0"/>
          </a:p>
        </p:txBody>
      </p:sp>
    </p:spTree>
    <p:extLst>
      <p:ext uri="{BB962C8B-B14F-4D97-AF65-F5344CB8AC3E}">
        <p14:creationId xmlns:p14="http://schemas.microsoft.com/office/powerpoint/2010/main" val="776675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85800" y="2276872"/>
            <a:ext cx="7772400" cy="3666728"/>
          </a:xfrm>
        </p:spPr>
        <p:txBody>
          <a:bodyPr/>
          <a:lstStyle/>
          <a:p>
            <a:pPr marL="0" indent="0" algn="ctr">
              <a:buNone/>
            </a:pPr>
            <a:r>
              <a:rPr lang="zh-CN" altLang="en-US" sz="8800" dirty="0" smtClean="0"/>
              <a:t>谢谢！</a:t>
            </a:r>
            <a:endParaRPr lang="zh-CN" altLang="en-US" sz="8800" dirty="0"/>
          </a:p>
        </p:txBody>
      </p:sp>
    </p:spTree>
    <p:extLst>
      <p:ext uri="{BB962C8B-B14F-4D97-AF65-F5344CB8AC3E}">
        <p14:creationId xmlns:p14="http://schemas.microsoft.com/office/powerpoint/2010/main" val="109601931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2656"/>
            <a:ext cx="8763000" cy="914400"/>
          </a:xfrm>
          <a:noFill/>
          <a:ln>
            <a:noFill/>
          </a:ln>
        </p:spPr>
        <p:txBody>
          <a:bodyPr vert="horz" wrap="square" lIns="45720" tIns="45720" rIns="45720" bIns="45720" numCol="1" anchor="ctr" anchorCtr="0" compatLnSpc="1">
            <a:prstTxWarp prst="textNoShape">
              <a:avLst/>
            </a:prstTxWarp>
            <a:normAutofit fontScale="90000"/>
          </a:bodyPr>
          <a:lstStyle/>
          <a:p>
            <a:r>
              <a:rPr lang="zh-CN" altLang="en-US" sz="4000" kern="1200" dirty="0">
                <a:solidFill>
                  <a:srgbClr val="FFFF99"/>
                </a:solidFill>
                <a:latin typeface="Calibri" pitchFamily="34" charset="0"/>
                <a:ea typeface="黑体" pitchFamily="49" charset="-122"/>
              </a:rPr>
              <a:t>大数据</a:t>
            </a:r>
            <a:r>
              <a:rPr lang="zh-CN" altLang="en-US" sz="4000" kern="1200" dirty="0" smtClean="0">
                <a:solidFill>
                  <a:srgbClr val="FFFF99"/>
                </a:solidFill>
                <a:latin typeface="Calibri" pitchFamily="34" charset="0"/>
                <a:ea typeface="黑体" pitchFamily="49" charset="-122"/>
              </a:rPr>
              <a:t>的特征</a:t>
            </a:r>
            <a:r>
              <a:rPr lang="en-US" sz="4000" kern="1200" dirty="0" smtClean="0">
                <a:solidFill>
                  <a:srgbClr val="FFFF99"/>
                </a:solidFill>
                <a:latin typeface="Calibri" pitchFamily="34" charset="0"/>
                <a:ea typeface="黑体" pitchFamily="49" charset="-122"/>
              </a:rPr>
              <a:t>: </a:t>
            </a:r>
            <a:r>
              <a:rPr lang="en-US" sz="4000" kern="1200" dirty="0">
                <a:solidFill>
                  <a:srgbClr val="FFFF99"/>
                </a:solidFill>
                <a:latin typeface="Calibri" pitchFamily="34" charset="0"/>
                <a:ea typeface="黑体" pitchFamily="49" charset="-122"/>
              </a:rPr>
              <a:t>Volume</a:t>
            </a:r>
            <a:r>
              <a:rPr lang="zh-CN" altLang="en-US" sz="4000" kern="1200" dirty="0">
                <a:solidFill>
                  <a:srgbClr val="FFFF99"/>
                </a:solidFill>
                <a:latin typeface="Calibri" pitchFamily="34" charset="0"/>
                <a:ea typeface="黑体" pitchFamily="49" charset="-122"/>
              </a:rPr>
              <a:t>、</a:t>
            </a:r>
            <a:r>
              <a:rPr lang="en-US" sz="4000" kern="1200" dirty="0">
                <a:solidFill>
                  <a:srgbClr val="FFFF99"/>
                </a:solidFill>
                <a:latin typeface="Calibri" pitchFamily="34" charset="0"/>
                <a:ea typeface="黑体" pitchFamily="49" charset="-122"/>
              </a:rPr>
              <a:t>Velocity</a:t>
            </a:r>
            <a:r>
              <a:rPr lang="zh-CN" altLang="en-US" sz="4000" kern="1200" dirty="0">
                <a:solidFill>
                  <a:srgbClr val="FFFF99"/>
                </a:solidFill>
                <a:latin typeface="Calibri" pitchFamily="34" charset="0"/>
                <a:ea typeface="黑体" pitchFamily="49" charset="-122"/>
              </a:rPr>
              <a:t>、</a:t>
            </a:r>
            <a:r>
              <a:rPr lang="en-US" sz="4000" kern="1200" dirty="0">
                <a:solidFill>
                  <a:srgbClr val="FFFF99"/>
                </a:solidFill>
                <a:latin typeface="Calibri" pitchFamily="34" charset="0"/>
                <a:ea typeface="黑体" pitchFamily="49" charset="-122"/>
              </a:rPr>
              <a:t>Variety</a:t>
            </a:r>
          </a:p>
        </p:txBody>
      </p:sp>
      <p:pic>
        <p:nvPicPr>
          <p:cNvPr id="4" name="Picture 9" descr="V3_3_2"/>
          <p:cNvPicPr>
            <a:picLocks noChangeAspect="1" noChangeArrowheads="1"/>
          </p:cNvPicPr>
          <p:nvPr/>
        </p:nvPicPr>
        <p:blipFill>
          <a:blip r:embed="rId3" cstate="print"/>
          <a:srcRect/>
          <a:stretch>
            <a:fillRect/>
          </a:stretch>
        </p:blipFill>
        <p:spPr bwMode="auto">
          <a:xfrm>
            <a:off x="1524000" y="990600"/>
            <a:ext cx="5924550" cy="5151438"/>
          </a:xfrm>
          <a:prstGeom prst="rect">
            <a:avLst/>
          </a:prstGeom>
          <a:noFill/>
          <a:ln w="9525">
            <a:noFill/>
            <a:miter lim="800000"/>
            <a:headEnd/>
            <a:tailEnd/>
          </a:ln>
        </p:spPr>
      </p:pic>
      <p:sp>
        <p:nvSpPr>
          <p:cNvPr id="6" name="Rectangle 5"/>
          <p:cNvSpPr/>
          <p:nvPr/>
        </p:nvSpPr>
        <p:spPr>
          <a:xfrm>
            <a:off x="6902896" y="2060848"/>
            <a:ext cx="2133600" cy="1711238"/>
          </a:xfrm>
          <a:prstGeom prst="rect">
            <a:avLst/>
          </a:prstGeom>
        </p:spPr>
        <p:txBody>
          <a:bodyPr wrap="square">
            <a:spAutoFit/>
          </a:bodyPr>
          <a:lstStyle/>
          <a:p>
            <a:pPr fontAlgn="base">
              <a:spcBef>
                <a:spcPct val="10000"/>
              </a:spcBef>
              <a:spcAft>
                <a:spcPct val="10000"/>
              </a:spcAft>
              <a:buClr>
                <a:prstClr val="white"/>
              </a:buClr>
            </a:pPr>
            <a:r>
              <a:rPr lang="zh-CN" altLang="en-US" sz="2800" b="1" dirty="0">
                <a:solidFill>
                  <a:prstClr val="white"/>
                </a:solidFill>
                <a:latin typeface="Times New Roman" panose="02020603050405020304" pitchFamily="18" charset="0"/>
                <a:ea typeface="楷体" panose="02010609060101010101" pitchFamily="49" charset="-122"/>
                <a:sym typeface="Helvetica Light"/>
              </a:rPr>
              <a:t>速度快捷</a:t>
            </a:r>
            <a:endParaRPr lang="en-US" sz="2800" b="1" dirty="0">
              <a:solidFill>
                <a:prstClr val="white"/>
              </a:solidFill>
              <a:latin typeface="Times New Roman" panose="02020603050405020304" pitchFamily="18" charset="0"/>
              <a:ea typeface="楷体" panose="02010609060101010101" pitchFamily="49" charset="-122"/>
              <a:sym typeface="Helvetica Light"/>
            </a:endParaRPr>
          </a:p>
          <a:p>
            <a:pPr fontAlgn="base">
              <a:spcBef>
                <a:spcPct val="10000"/>
              </a:spcBef>
              <a:spcAft>
                <a:spcPct val="10000"/>
              </a:spcAft>
              <a:buClr>
                <a:prstClr val="white"/>
              </a:buClr>
            </a:pPr>
            <a:r>
              <a:rPr lang="zh-CN" altLang="en-US" sz="2400" b="1" dirty="0">
                <a:solidFill>
                  <a:prstClr val="white"/>
                </a:solidFill>
                <a:latin typeface="Times New Roman" panose="02020603050405020304" pitchFamily="18" charset="0"/>
                <a:ea typeface="楷体" panose="02010609060101010101" pitchFamily="49" charset="-122"/>
              </a:rPr>
              <a:t>时间敏感性，能</a:t>
            </a:r>
            <a:r>
              <a:rPr lang="zh-CN" altLang="en-US" sz="2400" b="1" dirty="0" smtClean="0">
                <a:solidFill>
                  <a:prstClr val="white"/>
                </a:solidFill>
                <a:latin typeface="Times New Roman" panose="02020603050405020304" pitchFamily="18" charset="0"/>
                <a:ea typeface="楷体" panose="02010609060101010101" pitchFamily="49" charset="-122"/>
              </a:rPr>
              <a:t>对数据流变化快捷</a:t>
            </a:r>
            <a:r>
              <a:rPr lang="zh-CN" altLang="en-US" sz="2400" b="1" dirty="0">
                <a:solidFill>
                  <a:prstClr val="white"/>
                </a:solidFill>
                <a:latin typeface="Times New Roman" panose="02020603050405020304" pitchFamily="18" charset="0"/>
                <a:ea typeface="楷体" panose="02010609060101010101" pitchFamily="49" charset="-122"/>
              </a:rPr>
              <a:t>反应</a:t>
            </a:r>
            <a:endParaRPr lang="en-US" sz="2400" b="1" dirty="0">
              <a:solidFill>
                <a:prstClr val="white"/>
              </a:solidFill>
              <a:latin typeface="Times New Roman" panose="02020603050405020304" pitchFamily="18" charset="0"/>
              <a:ea typeface="楷体" panose="02010609060101010101" pitchFamily="49" charset="-122"/>
            </a:endParaRPr>
          </a:p>
        </p:txBody>
      </p:sp>
      <p:sp>
        <p:nvSpPr>
          <p:cNvPr id="9" name="Text Box 10"/>
          <p:cNvSpPr txBox="1">
            <a:spLocks noChangeArrowheads="1"/>
          </p:cNvSpPr>
          <p:nvPr/>
        </p:nvSpPr>
        <p:spPr bwMode="auto">
          <a:xfrm>
            <a:off x="2725737" y="5029200"/>
            <a:ext cx="4132263" cy="972556"/>
          </a:xfrm>
          <a:prstGeom prst="rect">
            <a:avLst/>
          </a:prstGeom>
          <a:noFill/>
          <a:ln w="9525">
            <a:noFill/>
            <a:miter lim="800000"/>
            <a:headEnd/>
            <a:tailEnd/>
          </a:ln>
        </p:spPr>
        <p:txBody>
          <a:bodyPr wrap="square" lIns="91420" tIns="45711" rIns="91420" bIns="45711">
            <a:spAutoFit/>
          </a:bodyPr>
          <a:lstStyle/>
          <a:p>
            <a:pPr fontAlgn="base">
              <a:spcBef>
                <a:spcPct val="10000"/>
              </a:spcBef>
              <a:spcAft>
                <a:spcPct val="10000"/>
              </a:spcAft>
              <a:buClr>
                <a:prstClr val="white"/>
              </a:buClr>
              <a:buFont typeface="Wingdings" pitchFamily="2" charset="2"/>
              <a:buNone/>
            </a:pPr>
            <a:r>
              <a:rPr lang="zh-CN" altLang="en-US" sz="2800" b="1" dirty="0" smtClean="0">
                <a:solidFill>
                  <a:prstClr val="white"/>
                </a:solidFill>
                <a:latin typeface="Times New Roman" panose="02020603050405020304" pitchFamily="18" charset="0"/>
                <a:ea typeface="楷体" panose="02010609060101010101" pitchFamily="49" charset="-122"/>
                <a:sym typeface="Helvetica Light"/>
              </a:rPr>
              <a:t>容量庞大</a:t>
            </a:r>
            <a:endParaRPr lang="en-US" altLang="zh-CN" sz="2800" b="1" dirty="0" smtClean="0">
              <a:solidFill>
                <a:prstClr val="white"/>
              </a:solidFill>
              <a:latin typeface="Times New Roman" panose="02020603050405020304" pitchFamily="18" charset="0"/>
              <a:ea typeface="楷体" panose="02010609060101010101" pitchFamily="49" charset="-122"/>
              <a:sym typeface="Helvetica Light"/>
            </a:endParaRPr>
          </a:p>
          <a:p>
            <a:pPr fontAlgn="base">
              <a:spcBef>
                <a:spcPct val="10000"/>
              </a:spcBef>
              <a:spcAft>
                <a:spcPct val="10000"/>
              </a:spcAft>
              <a:buClr>
                <a:prstClr val="white"/>
              </a:buClr>
              <a:buFont typeface="Wingdings" pitchFamily="2" charset="2"/>
              <a:buNone/>
            </a:pPr>
            <a:r>
              <a:rPr lang="zh-CN" altLang="en-US" sz="2400" b="1" dirty="0" smtClean="0">
                <a:solidFill>
                  <a:prstClr val="white"/>
                </a:solidFill>
                <a:latin typeface="Times New Roman" panose="02020603050405020304" pitchFamily="18" charset="0"/>
                <a:ea typeface="楷体" panose="02010609060101010101" pitchFamily="49" charset="-122"/>
                <a:sym typeface="Helvetica Light"/>
              </a:rPr>
              <a:t>以</a:t>
            </a:r>
            <a:r>
              <a:rPr lang="en-US" altLang="zh-CN" sz="2400" b="1" dirty="0" err="1" smtClean="0">
                <a:solidFill>
                  <a:prstClr val="white"/>
                </a:solidFill>
                <a:latin typeface="Times New Roman" panose="02020603050405020304" pitchFamily="18" charset="0"/>
                <a:ea typeface="楷体" panose="02010609060101010101" pitchFamily="49" charset="-122"/>
                <a:sym typeface="Helvetica Light"/>
              </a:rPr>
              <a:t>PB</a:t>
            </a:r>
            <a:r>
              <a:rPr lang="zh-CN" altLang="en-US" sz="2400" b="1" dirty="0" smtClean="0">
                <a:solidFill>
                  <a:prstClr val="white"/>
                </a:solidFill>
                <a:latin typeface="Times New Roman" panose="02020603050405020304" pitchFamily="18" charset="0"/>
                <a:ea typeface="楷体" panose="02010609060101010101" pitchFamily="49" charset="-122"/>
                <a:sym typeface="Helvetica Light"/>
              </a:rPr>
              <a:t>记（</a:t>
            </a:r>
            <a:r>
              <a:rPr lang="en-US" altLang="zh-CN" sz="2400" b="1" dirty="0" err="1" smtClean="0">
                <a:solidFill>
                  <a:prstClr val="white"/>
                </a:solidFill>
                <a:latin typeface="Times New Roman" panose="02020603050405020304" pitchFamily="18" charset="0"/>
                <a:ea typeface="楷体" panose="02010609060101010101" pitchFamily="49" charset="-122"/>
                <a:sym typeface="Helvetica Light"/>
              </a:rPr>
              <a:t>1PB</a:t>
            </a:r>
            <a:r>
              <a:rPr lang="en-US" altLang="zh-CN" sz="2400" b="1" dirty="0" smtClean="0">
                <a:solidFill>
                  <a:prstClr val="white"/>
                </a:solidFill>
                <a:latin typeface="Times New Roman" panose="02020603050405020304" pitchFamily="18" charset="0"/>
                <a:ea typeface="楷体" panose="02010609060101010101" pitchFamily="49" charset="-122"/>
                <a:sym typeface="Helvetica Light"/>
              </a:rPr>
              <a:t>=</a:t>
            </a:r>
            <a:r>
              <a:rPr lang="en-US" altLang="zh-CN" sz="2400" b="1" dirty="0" err="1" smtClean="0">
                <a:solidFill>
                  <a:prstClr val="white"/>
                </a:solidFill>
                <a:latin typeface="Times New Roman" panose="02020603050405020304" pitchFamily="18" charset="0"/>
                <a:ea typeface="楷体" panose="02010609060101010101" pitchFamily="49" charset="-122"/>
                <a:sym typeface="Helvetica Light"/>
              </a:rPr>
              <a:t>1024TB</a:t>
            </a:r>
            <a:r>
              <a:rPr lang="zh-CN" altLang="en-US" sz="2400" b="1" dirty="0" smtClean="0">
                <a:solidFill>
                  <a:prstClr val="white"/>
                </a:solidFill>
                <a:latin typeface="Times New Roman" panose="02020603050405020304" pitchFamily="18" charset="0"/>
                <a:ea typeface="楷体" panose="02010609060101010101" pitchFamily="49" charset="-122"/>
                <a:sym typeface="Helvetica Light"/>
              </a:rPr>
              <a:t>）</a:t>
            </a:r>
            <a:endParaRPr lang="en-US" sz="2400" b="1" dirty="0">
              <a:solidFill>
                <a:prstClr val="white"/>
              </a:solidFill>
              <a:latin typeface="Times New Roman" panose="02020603050405020304" pitchFamily="18" charset="0"/>
              <a:ea typeface="楷体" panose="02010609060101010101" pitchFamily="49" charset="-122"/>
              <a:sym typeface="Helvetica Light"/>
            </a:endParaRPr>
          </a:p>
        </p:txBody>
      </p:sp>
      <p:sp>
        <p:nvSpPr>
          <p:cNvPr id="7" name="Text Box 10"/>
          <p:cNvSpPr txBox="1">
            <a:spLocks noChangeArrowheads="1"/>
          </p:cNvSpPr>
          <p:nvPr/>
        </p:nvSpPr>
        <p:spPr bwMode="auto">
          <a:xfrm>
            <a:off x="107504" y="1924827"/>
            <a:ext cx="2354163" cy="2154418"/>
          </a:xfrm>
          <a:prstGeom prst="rect">
            <a:avLst/>
          </a:prstGeom>
          <a:noFill/>
          <a:ln w="9525">
            <a:noFill/>
            <a:miter lim="800000"/>
            <a:headEnd/>
            <a:tailEnd/>
          </a:ln>
        </p:spPr>
        <p:txBody>
          <a:bodyPr wrap="square" lIns="91420" tIns="45711" rIns="91420" bIns="45711">
            <a:spAutoFit/>
          </a:bodyPr>
          <a:lstStyle/>
          <a:p>
            <a:pPr fontAlgn="base">
              <a:spcBef>
                <a:spcPct val="10000"/>
              </a:spcBef>
              <a:spcAft>
                <a:spcPct val="10000"/>
              </a:spcAft>
              <a:buClr>
                <a:prstClr val="white"/>
              </a:buClr>
              <a:buFont typeface="Wingdings" pitchFamily="2" charset="2"/>
              <a:buNone/>
            </a:pPr>
            <a:r>
              <a:rPr lang="zh-CN" altLang="en-US" sz="2800" b="1" dirty="0" smtClean="0">
                <a:solidFill>
                  <a:prstClr val="white"/>
                </a:solidFill>
                <a:latin typeface="Times New Roman" panose="02020603050405020304" pitchFamily="18" charset="0"/>
                <a:ea typeface="楷体" panose="02010609060101010101" pitchFamily="49" charset="-122"/>
                <a:sym typeface="Helvetica Light"/>
              </a:rPr>
              <a:t>类型多样</a:t>
            </a:r>
            <a:endParaRPr lang="en-US" altLang="zh-CN" sz="2800" b="1" dirty="0" smtClean="0">
              <a:solidFill>
                <a:prstClr val="white"/>
              </a:solidFill>
              <a:latin typeface="Times New Roman" panose="02020603050405020304" pitchFamily="18" charset="0"/>
              <a:ea typeface="楷体" panose="02010609060101010101" pitchFamily="49" charset="-122"/>
              <a:sym typeface="Helvetica Light"/>
            </a:endParaRPr>
          </a:p>
          <a:p>
            <a:pPr fontAlgn="base">
              <a:spcBef>
                <a:spcPct val="10000"/>
              </a:spcBef>
              <a:spcAft>
                <a:spcPct val="10000"/>
              </a:spcAft>
              <a:buClr>
                <a:prstClr val="white"/>
              </a:buClr>
              <a:buFont typeface="Wingdings" pitchFamily="2" charset="2"/>
              <a:buNone/>
            </a:pPr>
            <a:r>
              <a:rPr lang="zh-CN" altLang="en-US" sz="2400" b="1" dirty="0" smtClean="0">
                <a:solidFill>
                  <a:prstClr val="white"/>
                </a:solidFill>
                <a:latin typeface="Times New Roman" panose="02020603050405020304" pitchFamily="18" charset="0"/>
                <a:ea typeface="楷体" panose="02010609060101010101" pitchFamily="49" charset="-122"/>
                <a:sym typeface="Helvetica Light"/>
              </a:rPr>
              <a:t>结构化和非结构化数据：</a:t>
            </a:r>
            <a:endParaRPr lang="en-US" altLang="zh-CN" sz="2400" b="1" dirty="0" smtClean="0">
              <a:solidFill>
                <a:prstClr val="white"/>
              </a:solidFill>
              <a:latin typeface="Times New Roman" panose="02020603050405020304" pitchFamily="18" charset="0"/>
              <a:ea typeface="楷体" panose="02010609060101010101" pitchFamily="49" charset="-122"/>
              <a:sym typeface="Helvetica Light"/>
            </a:endParaRPr>
          </a:p>
          <a:p>
            <a:pPr fontAlgn="base">
              <a:spcBef>
                <a:spcPct val="10000"/>
              </a:spcBef>
              <a:spcAft>
                <a:spcPct val="10000"/>
              </a:spcAft>
              <a:buClr>
                <a:prstClr val="white"/>
              </a:buClr>
              <a:buFont typeface="Wingdings" pitchFamily="2" charset="2"/>
              <a:buNone/>
            </a:pPr>
            <a:r>
              <a:rPr lang="zh-CN" altLang="en-US" sz="2400" b="1" dirty="0" smtClean="0">
                <a:solidFill>
                  <a:prstClr val="white"/>
                </a:solidFill>
                <a:latin typeface="Times New Roman" panose="02020603050405020304" pitchFamily="18" charset="0"/>
                <a:ea typeface="楷体" panose="02010609060101010101" pitchFamily="49" charset="-122"/>
                <a:sym typeface="Helvetica Light"/>
              </a:rPr>
              <a:t>文本、语音、影像、数据流量</a:t>
            </a:r>
            <a:endParaRPr lang="en-US" sz="2400" b="1" dirty="0">
              <a:solidFill>
                <a:prstClr val="white"/>
              </a:solidFill>
              <a:latin typeface="Times New Roman" panose="02020603050405020304" pitchFamily="18" charset="0"/>
              <a:ea typeface="楷体" panose="02010609060101010101" pitchFamily="49" charset="-122"/>
              <a:sym typeface="Helvetica Light"/>
            </a:endParaRPr>
          </a:p>
        </p:txBody>
      </p:sp>
      <p:pic>
        <p:nvPicPr>
          <p:cNvPr id="337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9697" y="4079245"/>
            <a:ext cx="2276475"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33367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2" descr="C:\Users\JZMDWANG\Desktop\Google Flu Trends _ How-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577"/>
          <a:stretch/>
        </p:blipFill>
        <p:spPr bwMode="auto">
          <a:xfrm>
            <a:off x="254546" y="1412776"/>
            <a:ext cx="5467161" cy="2154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Rectangle 25"/>
          <p:cNvSpPr>
            <a:spLocks noChangeArrowheads="1"/>
          </p:cNvSpPr>
          <p:nvPr/>
        </p:nvSpPr>
        <p:spPr bwMode="auto">
          <a:xfrm>
            <a:off x="5699545" y="2376462"/>
            <a:ext cx="32031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altLang="zh-CN" i="1" dirty="0">
                <a:solidFill>
                  <a:srgbClr val="FFFFFF"/>
                </a:solidFill>
                <a:latin typeface="Times New Roman" pitchFamily="18" charset="0"/>
                <a:ea typeface="黑体" pitchFamily="49" charset="-122"/>
                <a:cs typeface="Times New Roman" pitchFamily="18" charset="0"/>
              </a:rPr>
              <a:t>Nature. </a:t>
            </a:r>
            <a:r>
              <a:rPr lang="en-US" altLang="zh-CN" i="1" dirty="0" smtClean="0">
                <a:solidFill>
                  <a:srgbClr val="FFFFFF"/>
                </a:solidFill>
                <a:latin typeface="Times New Roman" pitchFamily="18" charset="0"/>
                <a:ea typeface="黑体" pitchFamily="49" charset="-122"/>
                <a:cs typeface="Times New Roman" pitchFamily="18" charset="0"/>
              </a:rPr>
              <a:t>2009;457:1012</a:t>
            </a:r>
            <a:endParaRPr lang="en-US" altLang="zh-CN" i="1" dirty="0">
              <a:solidFill>
                <a:srgbClr val="FFFFFF"/>
              </a:solidFill>
              <a:latin typeface="Times New Roman" pitchFamily="18" charset="0"/>
              <a:ea typeface="黑体" pitchFamily="49" charset="-122"/>
              <a:cs typeface="Times New Roman" pitchFamily="18" charset="0"/>
            </a:endParaRPr>
          </a:p>
        </p:txBody>
      </p:sp>
      <p:sp>
        <p:nvSpPr>
          <p:cNvPr id="23559" name="标题 1"/>
          <p:cNvSpPr>
            <a:spLocks noGrp="1"/>
          </p:cNvSpPr>
          <p:nvPr>
            <p:ph type="title"/>
          </p:nvPr>
        </p:nvSpPr>
        <p:spPr bwMode="auto">
          <a:xfrm>
            <a:off x="360363" y="288132"/>
            <a:ext cx="8351837" cy="8366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r>
              <a:rPr lang="en-US" altLang="zh-CN" sz="4000" dirty="0" smtClean="0">
                <a:solidFill>
                  <a:srgbClr val="FFFF99"/>
                </a:solidFill>
                <a:latin typeface="Calibri" pitchFamily="34" charset="0"/>
                <a:ea typeface="黑体" pitchFamily="49" charset="-122"/>
              </a:rPr>
              <a:t>Google</a:t>
            </a:r>
            <a:r>
              <a:rPr lang="zh-CN" altLang="en-US" sz="4000" dirty="0" smtClean="0">
                <a:solidFill>
                  <a:srgbClr val="FFFF99"/>
                </a:solidFill>
                <a:latin typeface="Calibri" pitchFamily="34" charset="0"/>
                <a:ea typeface="黑体" pitchFamily="49" charset="-122"/>
              </a:rPr>
              <a:t>搜索对流感趋势的预测</a:t>
            </a:r>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414" r="1567"/>
          <a:stretch/>
        </p:blipFill>
        <p:spPr bwMode="auto">
          <a:xfrm>
            <a:off x="290549" y="3676447"/>
            <a:ext cx="5431158" cy="1925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5"/>
          <p:cNvSpPr>
            <a:spLocks noChangeArrowheads="1"/>
          </p:cNvSpPr>
          <p:nvPr/>
        </p:nvSpPr>
        <p:spPr bwMode="auto">
          <a:xfrm>
            <a:off x="5657866" y="4448176"/>
            <a:ext cx="3286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eaLnBrk="0" hangingPunct="0"/>
            <a:r>
              <a:rPr lang="en-US" altLang="zh-CN" i="1" dirty="0" smtClean="0">
                <a:solidFill>
                  <a:srgbClr val="FFFFFF"/>
                </a:solidFill>
                <a:latin typeface="Times New Roman" pitchFamily="18" charset="0"/>
                <a:ea typeface="黑体" pitchFamily="49" charset="-122"/>
                <a:cs typeface="Times New Roman" pitchFamily="18" charset="0"/>
              </a:rPr>
              <a:t>Science.</a:t>
            </a:r>
            <a:r>
              <a:rPr lang="en-US" altLang="zh-CN" i="1" dirty="0">
                <a:solidFill>
                  <a:srgbClr val="FFFFFF"/>
                </a:solidFill>
                <a:latin typeface="Times New Roman" pitchFamily="18" charset="0"/>
                <a:ea typeface="黑体" pitchFamily="49" charset="-122"/>
                <a:cs typeface="Times New Roman" pitchFamily="18" charset="0"/>
              </a:rPr>
              <a:t> </a:t>
            </a:r>
            <a:r>
              <a:rPr lang="en-US" altLang="zh-CN" i="1" dirty="0" smtClean="0">
                <a:solidFill>
                  <a:srgbClr val="FFFFFF"/>
                </a:solidFill>
                <a:latin typeface="Times New Roman" pitchFamily="18" charset="0"/>
                <a:ea typeface="黑体" pitchFamily="49" charset="-122"/>
                <a:cs typeface="Times New Roman" pitchFamily="18" charset="0"/>
              </a:rPr>
              <a:t>2013;343:1203</a:t>
            </a:r>
            <a:endParaRPr lang="en-US" altLang="zh-CN" i="1" dirty="0">
              <a:solidFill>
                <a:srgbClr val="FFFFFF"/>
              </a:solidFill>
              <a:latin typeface="Times New Roman" pitchFamily="18" charset="0"/>
              <a:ea typeface="黑体" pitchFamily="49" charset="-122"/>
              <a:cs typeface="Times New Roman" pitchFamily="18" charset="0"/>
            </a:endParaRPr>
          </a:p>
        </p:txBody>
      </p:sp>
      <p:sp>
        <p:nvSpPr>
          <p:cNvPr id="2" name="TextBox 1"/>
          <p:cNvSpPr txBox="1"/>
          <p:nvPr/>
        </p:nvSpPr>
        <p:spPr>
          <a:xfrm>
            <a:off x="200321" y="5643245"/>
            <a:ext cx="8943679" cy="954107"/>
          </a:xfrm>
          <a:prstGeom prst="rect">
            <a:avLst/>
          </a:prstGeom>
          <a:noFill/>
        </p:spPr>
        <p:txBody>
          <a:bodyPr wrap="square" rtlCol="0">
            <a:spAutoFit/>
          </a:bodyPr>
          <a:lstStyle/>
          <a:p>
            <a:r>
              <a:rPr lang="en-US" altLang="zh-CN" sz="2800" dirty="0" smtClean="0">
                <a:solidFill>
                  <a:schemeClr val="bg1"/>
                </a:solidFill>
                <a:latin typeface="楷体" panose="02010609060101010101" pitchFamily="49" charset="-122"/>
                <a:ea typeface="楷体" panose="02010609060101010101" pitchFamily="49" charset="-122"/>
              </a:rPr>
              <a:t>Google</a:t>
            </a:r>
            <a:r>
              <a:rPr lang="zh-CN" altLang="en-US" sz="2800" dirty="0" smtClean="0">
                <a:solidFill>
                  <a:schemeClr val="bg1"/>
                </a:solidFill>
                <a:latin typeface="楷体" panose="02010609060101010101" pitchFamily="49" charset="-122"/>
                <a:ea typeface="楷体" panose="02010609060101010101" pitchFamily="49" charset="-122"/>
              </a:rPr>
              <a:t>搜索预测流感流行趋势与美国</a:t>
            </a:r>
            <a:r>
              <a:rPr lang="en-US" altLang="zh-CN" sz="2800" dirty="0" smtClean="0">
                <a:solidFill>
                  <a:schemeClr val="bg1"/>
                </a:solidFill>
                <a:latin typeface="楷体" panose="02010609060101010101" pitchFamily="49" charset="-122"/>
                <a:ea typeface="楷体" panose="02010609060101010101" pitchFamily="49" charset="-122"/>
              </a:rPr>
              <a:t>CDC</a:t>
            </a:r>
            <a:r>
              <a:rPr lang="zh-CN" altLang="en-US" sz="2800" dirty="0" smtClean="0">
                <a:solidFill>
                  <a:schemeClr val="bg1"/>
                </a:solidFill>
                <a:latin typeface="楷体" panose="02010609060101010101" pitchFamily="49" charset="-122"/>
                <a:ea typeface="楷体" panose="02010609060101010101" pitchFamily="49" charset="-122"/>
              </a:rPr>
              <a:t>监测数据吻合，并提前</a:t>
            </a:r>
            <a:r>
              <a:rPr lang="en-US" altLang="zh-CN" sz="2800" dirty="0" smtClean="0">
                <a:solidFill>
                  <a:schemeClr val="bg1"/>
                </a:solidFill>
                <a:latin typeface="楷体" panose="02010609060101010101" pitchFamily="49" charset="-122"/>
                <a:ea typeface="楷体" panose="02010609060101010101" pitchFamily="49" charset="-122"/>
              </a:rPr>
              <a:t>1</a:t>
            </a:r>
            <a:r>
              <a:rPr lang="zh-CN" altLang="en-US" sz="2800" dirty="0" smtClean="0">
                <a:solidFill>
                  <a:schemeClr val="bg1"/>
                </a:solidFill>
                <a:latin typeface="楷体" panose="02010609060101010101" pitchFamily="49" charset="-122"/>
                <a:ea typeface="楷体" panose="02010609060101010101" pitchFamily="49" charset="-122"/>
              </a:rPr>
              <a:t>周</a:t>
            </a:r>
            <a:r>
              <a:rPr lang="zh-CN" altLang="en-US" sz="2800" dirty="0">
                <a:solidFill>
                  <a:schemeClr val="bg1"/>
                </a:solidFill>
                <a:latin typeface="楷体" panose="02010609060101010101" pitchFamily="49" charset="-122"/>
                <a:ea typeface="楷体" panose="02010609060101010101" pitchFamily="49" charset="-122"/>
              </a:rPr>
              <a:t>预测流感爆发高峰期</a:t>
            </a:r>
          </a:p>
        </p:txBody>
      </p:sp>
    </p:spTree>
    <p:extLst>
      <p:ext uri="{BB962C8B-B14F-4D97-AF65-F5344CB8AC3E}">
        <p14:creationId xmlns:p14="http://schemas.microsoft.com/office/powerpoint/2010/main" val="1653112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90" name="Picture 2" descr="C:\Users\dell\Desktop\54c33e4d5c5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1" y="1124744"/>
            <a:ext cx="6984776" cy="3911474"/>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6207981" y="6334851"/>
            <a:ext cx="2563522" cy="369332"/>
          </a:xfrm>
          <a:prstGeom prst="rect">
            <a:avLst/>
          </a:prstGeom>
          <a:noFill/>
          <a:ln>
            <a:noFill/>
          </a:ln>
        </p:spPr>
        <p:txBody>
          <a:bodyPr wrap="none">
            <a:spAutoFit/>
          </a:bodyPr>
          <a:lstStyle/>
          <a:p>
            <a:pPr algn="r" eaLnBrk="0" hangingPunct="0"/>
            <a:r>
              <a:rPr lang="en-US" altLang="zh-CN" b="1" i="1" dirty="0" err="1">
                <a:solidFill>
                  <a:srgbClr val="FFFFFF"/>
                </a:solidFill>
                <a:latin typeface="Times New Roman" pitchFamily="18" charset="0"/>
                <a:ea typeface="黑体" pitchFamily="49" charset="-122"/>
                <a:cs typeface="Times New Roman" pitchFamily="18" charset="0"/>
              </a:rPr>
              <a:t>Psychol</a:t>
            </a:r>
            <a:r>
              <a:rPr lang="en-US" altLang="zh-CN" b="1" i="1" dirty="0">
                <a:solidFill>
                  <a:srgbClr val="FFFFFF"/>
                </a:solidFill>
                <a:latin typeface="Times New Roman" pitchFamily="18" charset="0"/>
                <a:ea typeface="黑体" pitchFamily="49" charset="-122"/>
                <a:cs typeface="Times New Roman" pitchFamily="18" charset="0"/>
              </a:rPr>
              <a:t> Sci. 2015; </a:t>
            </a:r>
            <a:r>
              <a:rPr lang="en-US" altLang="zh-CN" b="1" i="1" dirty="0" err="1">
                <a:solidFill>
                  <a:srgbClr val="FFFFFF"/>
                </a:solidFill>
                <a:latin typeface="Times New Roman" pitchFamily="18" charset="0"/>
                <a:ea typeface="黑体" pitchFamily="49" charset="-122"/>
                <a:cs typeface="Times New Roman" pitchFamily="18" charset="0"/>
              </a:rPr>
              <a:t>Epub</a:t>
            </a:r>
            <a:r>
              <a:rPr lang="en-US" altLang="zh-CN" b="1" i="1" dirty="0">
                <a:solidFill>
                  <a:srgbClr val="FFFFFF"/>
                </a:solidFill>
                <a:latin typeface="Times New Roman" pitchFamily="18" charset="0"/>
                <a:ea typeface="黑体" pitchFamily="49" charset="-122"/>
                <a:cs typeface="Times New Roman" pitchFamily="18" charset="0"/>
              </a:rPr>
              <a:t> </a:t>
            </a:r>
            <a:endParaRPr lang="zh-CN" altLang="en-US" b="1" i="1" dirty="0">
              <a:solidFill>
                <a:srgbClr val="FFFFFF"/>
              </a:solidFill>
              <a:latin typeface="Times New Roman" pitchFamily="18" charset="0"/>
              <a:ea typeface="黑体" pitchFamily="49" charset="-122"/>
              <a:cs typeface="Times New Roman" pitchFamily="18" charset="0"/>
            </a:endParaRPr>
          </a:p>
        </p:txBody>
      </p:sp>
      <p:sp>
        <p:nvSpPr>
          <p:cNvPr id="5" name="TextBox 5"/>
          <p:cNvSpPr txBox="1">
            <a:spLocks noChangeArrowheads="1"/>
          </p:cNvSpPr>
          <p:nvPr/>
        </p:nvSpPr>
        <p:spPr bwMode="auto">
          <a:xfrm>
            <a:off x="526296" y="5108991"/>
            <a:ext cx="79341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0850" indent="-450850" eaLnBrk="0" hangingPunct="0">
              <a:defRPr sz="2400" b="1">
                <a:solidFill>
                  <a:srgbClr val="CCECFF"/>
                </a:solidFill>
                <a:latin typeface="Arial" pitchFamily="34" charset="0"/>
                <a:ea typeface="宋体" pitchFamily="2" charset="-122"/>
              </a:defRPr>
            </a:lvl1pPr>
            <a:lvl2pPr marL="742950" indent="-285750" eaLnBrk="0" hangingPunct="0">
              <a:defRPr sz="2400" b="1">
                <a:solidFill>
                  <a:srgbClr val="CCECFF"/>
                </a:solidFill>
                <a:latin typeface="Arial" pitchFamily="34" charset="0"/>
                <a:ea typeface="宋体" pitchFamily="2" charset="-122"/>
              </a:defRPr>
            </a:lvl2pPr>
            <a:lvl3pPr marL="1143000" indent="-228600" eaLnBrk="0" hangingPunct="0">
              <a:defRPr sz="2400" b="1">
                <a:solidFill>
                  <a:srgbClr val="CCECFF"/>
                </a:solidFill>
                <a:latin typeface="Arial" pitchFamily="34" charset="0"/>
                <a:ea typeface="宋体" pitchFamily="2" charset="-122"/>
              </a:defRPr>
            </a:lvl3pPr>
            <a:lvl4pPr marL="1600200" indent="-228600" eaLnBrk="0" hangingPunct="0">
              <a:defRPr sz="2400" b="1">
                <a:solidFill>
                  <a:srgbClr val="CCECFF"/>
                </a:solidFill>
                <a:latin typeface="Arial" pitchFamily="34" charset="0"/>
                <a:ea typeface="宋体" pitchFamily="2" charset="-122"/>
              </a:defRPr>
            </a:lvl4pPr>
            <a:lvl5pPr marL="2057400" indent="-228600" eaLnBrk="0" hangingPunct="0">
              <a:defRPr sz="2400" b="1">
                <a:solidFill>
                  <a:srgbClr val="CCECFF"/>
                </a:solidFill>
                <a:latin typeface="Arial" pitchFamily="34" charset="0"/>
                <a:ea typeface="宋体" pitchFamily="2" charset="-122"/>
              </a:defRPr>
            </a:lvl5pPr>
            <a:lvl6pPr marL="2514600" indent="-228600" eaLnBrk="0" fontAlgn="base" hangingPunct="0">
              <a:spcBef>
                <a:spcPct val="0"/>
              </a:spcBef>
              <a:spcAft>
                <a:spcPct val="0"/>
              </a:spcAft>
              <a:defRPr sz="2400" b="1">
                <a:solidFill>
                  <a:srgbClr val="CCECFF"/>
                </a:solidFill>
                <a:latin typeface="Arial" pitchFamily="34" charset="0"/>
                <a:ea typeface="宋体" pitchFamily="2" charset="-122"/>
              </a:defRPr>
            </a:lvl6pPr>
            <a:lvl7pPr marL="2971800" indent="-228600" eaLnBrk="0" fontAlgn="base" hangingPunct="0">
              <a:spcBef>
                <a:spcPct val="0"/>
              </a:spcBef>
              <a:spcAft>
                <a:spcPct val="0"/>
              </a:spcAft>
              <a:defRPr sz="2400" b="1">
                <a:solidFill>
                  <a:srgbClr val="CCECFF"/>
                </a:solidFill>
                <a:latin typeface="Arial" pitchFamily="34" charset="0"/>
                <a:ea typeface="宋体" pitchFamily="2" charset="-122"/>
              </a:defRPr>
            </a:lvl7pPr>
            <a:lvl8pPr marL="3429000" indent="-228600" eaLnBrk="0" fontAlgn="base" hangingPunct="0">
              <a:spcBef>
                <a:spcPct val="0"/>
              </a:spcBef>
              <a:spcAft>
                <a:spcPct val="0"/>
              </a:spcAft>
              <a:defRPr sz="2400" b="1">
                <a:solidFill>
                  <a:srgbClr val="CCECFF"/>
                </a:solidFill>
                <a:latin typeface="Arial" pitchFamily="34" charset="0"/>
                <a:ea typeface="宋体" pitchFamily="2" charset="-122"/>
              </a:defRPr>
            </a:lvl8pPr>
            <a:lvl9pPr marL="3886200" indent="-228600" eaLnBrk="0" fontAlgn="base" hangingPunct="0">
              <a:spcBef>
                <a:spcPct val="0"/>
              </a:spcBef>
              <a:spcAft>
                <a:spcPct val="0"/>
              </a:spcAft>
              <a:defRPr sz="2400" b="1">
                <a:solidFill>
                  <a:srgbClr val="CCECFF"/>
                </a:solidFill>
                <a:latin typeface="Arial" pitchFamily="34" charset="0"/>
                <a:ea typeface="宋体" pitchFamily="2" charset="-122"/>
              </a:defRPr>
            </a:lvl9pPr>
          </a:lstStyle>
          <a:p>
            <a:pPr algn="just">
              <a:spcBef>
                <a:spcPts val="300"/>
              </a:spcBef>
              <a:buClr>
                <a:srgbClr val="FF0000"/>
              </a:buClr>
              <a:buFontTx/>
              <a:buBlip>
                <a:blip r:embed="rId4"/>
              </a:buBlip>
            </a:pPr>
            <a:r>
              <a:rPr lang="en-US" altLang="zh-CN" dirty="0" smtClean="0">
                <a:solidFill>
                  <a:srgbClr val="FFFFFF"/>
                </a:solidFill>
                <a:latin typeface="Calibri" pitchFamily="34" charset="0"/>
                <a:ea typeface="楷体" pitchFamily="49" charset="-122"/>
              </a:rPr>
              <a:t>happier </a:t>
            </a:r>
            <a:r>
              <a:rPr lang="en-US" altLang="zh-CN" dirty="0">
                <a:solidFill>
                  <a:srgbClr val="FFFFFF"/>
                </a:solidFill>
                <a:latin typeface="Calibri" pitchFamily="34" charset="0"/>
                <a:ea typeface="楷体" pitchFamily="49" charset="-122"/>
              </a:rPr>
              <a:t>language about happier topics </a:t>
            </a:r>
            <a:r>
              <a:rPr lang="en-US" altLang="zh-CN" dirty="0" smtClean="0">
                <a:solidFill>
                  <a:srgbClr val="FFFFFF"/>
                </a:solidFill>
                <a:latin typeface="Calibri" pitchFamily="34" charset="0"/>
                <a:ea typeface="楷体" pitchFamily="49" charset="-122"/>
              </a:rPr>
              <a:t>associated with </a:t>
            </a:r>
            <a:r>
              <a:rPr lang="en-US" altLang="zh-CN" dirty="0">
                <a:solidFill>
                  <a:srgbClr val="FFFFFF"/>
                </a:solidFill>
                <a:latin typeface="Calibri" pitchFamily="34" charset="0"/>
                <a:ea typeface="楷体" pitchFamily="49" charset="-122"/>
              </a:rPr>
              <a:t>lower rates of heart disease </a:t>
            </a:r>
            <a:r>
              <a:rPr lang="en-US" altLang="zh-CN" dirty="0" smtClean="0">
                <a:solidFill>
                  <a:srgbClr val="FFFFFF"/>
                </a:solidFill>
                <a:latin typeface="Calibri" pitchFamily="34" charset="0"/>
                <a:ea typeface="楷体" pitchFamily="49" charset="-122"/>
              </a:rPr>
              <a:t>death</a:t>
            </a:r>
            <a:r>
              <a:rPr lang="zh-CN" altLang="en-US" dirty="0" smtClean="0">
                <a:solidFill>
                  <a:srgbClr val="FFFFFF"/>
                </a:solidFill>
                <a:latin typeface="Calibri" pitchFamily="34" charset="0"/>
                <a:ea typeface="楷体" pitchFamily="49" charset="-122"/>
              </a:rPr>
              <a:t>；</a:t>
            </a:r>
            <a:r>
              <a:rPr lang="en-US" altLang="zh-CN" dirty="0" smtClean="0">
                <a:solidFill>
                  <a:srgbClr val="FFFFFF"/>
                </a:solidFill>
                <a:latin typeface="Calibri" pitchFamily="34" charset="0"/>
                <a:ea typeface="楷体" pitchFamily="49" charset="-122"/>
              </a:rPr>
              <a:t>angry</a:t>
            </a:r>
            <a:r>
              <a:rPr lang="en-US" altLang="zh-CN" dirty="0">
                <a:solidFill>
                  <a:srgbClr val="FFFFFF"/>
                </a:solidFill>
                <a:latin typeface="Calibri" pitchFamily="34" charset="0"/>
                <a:ea typeface="楷体" pitchFamily="49" charset="-122"/>
              </a:rPr>
              <a:t> language about negative topics </a:t>
            </a:r>
            <a:r>
              <a:rPr lang="en-US" altLang="zh-CN" dirty="0" smtClean="0">
                <a:solidFill>
                  <a:srgbClr val="FFFFFF"/>
                </a:solidFill>
                <a:latin typeface="Calibri" pitchFamily="34" charset="0"/>
                <a:ea typeface="楷体" pitchFamily="49" charset="-122"/>
              </a:rPr>
              <a:t>associated  with higher </a:t>
            </a:r>
            <a:r>
              <a:rPr lang="en-US" altLang="zh-CN" dirty="0">
                <a:solidFill>
                  <a:srgbClr val="FFFFFF"/>
                </a:solidFill>
                <a:latin typeface="Calibri" pitchFamily="34" charset="0"/>
                <a:ea typeface="楷体" pitchFamily="49" charset="-122"/>
              </a:rPr>
              <a:t>rates.</a:t>
            </a:r>
            <a:endParaRPr lang="zh-CN" altLang="en-US" dirty="0">
              <a:solidFill>
                <a:srgbClr val="FFFFFF"/>
              </a:solidFill>
              <a:latin typeface="Calibri" pitchFamily="34" charset="0"/>
              <a:ea typeface="楷体" pitchFamily="49" charset="-122"/>
            </a:endParaRPr>
          </a:p>
        </p:txBody>
      </p:sp>
      <p:sp>
        <p:nvSpPr>
          <p:cNvPr id="6" name="标题 1"/>
          <p:cNvSpPr txBox="1">
            <a:spLocks/>
          </p:cNvSpPr>
          <p:nvPr/>
        </p:nvSpPr>
        <p:spPr bwMode="auto">
          <a:xfrm>
            <a:off x="468635" y="188641"/>
            <a:ext cx="8351837" cy="8366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rgbClr val="FFFF99"/>
                </a:solidFill>
                <a:latin typeface="Arial" pitchFamily="34" charset="0"/>
                <a:ea typeface="黑体" pitchFamily="2" charset="-122"/>
                <a:cs typeface="+mj-cs"/>
              </a:defRPr>
            </a:lvl1pPr>
            <a:lvl2pPr algn="ctr" rtl="0" eaLnBrk="0" fontAlgn="base" hangingPunct="0">
              <a:spcBef>
                <a:spcPct val="0"/>
              </a:spcBef>
              <a:spcAft>
                <a:spcPct val="0"/>
              </a:spcAft>
              <a:defRPr sz="4400">
                <a:solidFill>
                  <a:srgbClr val="FFFF99"/>
                </a:solidFill>
                <a:latin typeface="Arial" pitchFamily="34" charset="0"/>
                <a:ea typeface="黑体" pitchFamily="2" charset="-122"/>
              </a:defRPr>
            </a:lvl2pPr>
            <a:lvl3pPr algn="ctr" rtl="0" eaLnBrk="0" fontAlgn="base" hangingPunct="0">
              <a:spcBef>
                <a:spcPct val="0"/>
              </a:spcBef>
              <a:spcAft>
                <a:spcPct val="0"/>
              </a:spcAft>
              <a:defRPr sz="4400">
                <a:solidFill>
                  <a:srgbClr val="FFFF99"/>
                </a:solidFill>
                <a:latin typeface="Arial" pitchFamily="34" charset="0"/>
                <a:ea typeface="黑体" pitchFamily="2" charset="-122"/>
              </a:defRPr>
            </a:lvl3pPr>
            <a:lvl4pPr algn="ctr" rtl="0" eaLnBrk="0" fontAlgn="base" hangingPunct="0">
              <a:spcBef>
                <a:spcPct val="0"/>
              </a:spcBef>
              <a:spcAft>
                <a:spcPct val="0"/>
              </a:spcAft>
              <a:defRPr sz="4400">
                <a:solidFill>
                  <a:srgbClr val="FFFF99"/>
                </a:solidFill>
                <a:latin typeface="Arial" pitchFamily="34" charset="0"/>
                <a:ea typeface="黑体" pitchFamily="2" charset="-122"/>
              </a:defRPr>
            </a:lvl4pPr>
            <a:lvl5pPr algn="ctr" rtl="0" eaLnBrk="0" fontAlgn="base" hangingPunct="0">
              <a:spcBef>
                <a:spcPct val="0"/>
              </a:spcBef>
              <a:spcAft>
                <a:spcPct val="0"/>
              </a:spcAft>
              <a:defRPr sz="4400">
                <a:solidFill>
                  <a:srgbClr val="FFFF99"/>
                </a:solidFill>
                <a:latin typeface="Arial" pitchFamily="34" charset="0"/>
                <a:ea typeface="黑体" pitchFamily="2" charset="-122"/>
              </a:defRPr>
            </a:lvl5pPr>
            <a:lvl6pPr marL="457200" algn="ctr" rtl="0" fontAlgn="base">
              <a:spcBef>
                <a:spcPct val="0"/>
              </a:spcBef>
              <a:spcAft>
                <a:spcPct val="0"/>
              </a:spcAft>
              <a:defRPr sz="3600">
                <a:solidFill>
                  <a:srgbClr val="CCECFF"/>
                </a:solidFill>
                <a:latin typeface="华文隶书" pitchFamily="2" charset="-122"/>
                <a:ea typeface="黑体" pitchFamily="2" charset="-122"/>
              </a:defRPr>
            </a:lvl6pPr>
            <a:lvl7pPr marL="914400" algn="ctr" rtl="0" fontAlgn="base">
              <a:spcBef>
                <a:spcPct val="0"/>
              </a:spcBef>
              <a:spcAft>
                <a:spcPct val="0"/>
              </a:spcAft>
              <a:defRPr sz="3600">
                <a:solidFill>
                  <a:srgbClr val="CCECFF"/>
                </a:solidFill>
                <a:latin typeface="华文隶书" pitchFamily="2" charset="-122"/>
                <a:ea typeface="黑体" pitchFamily="2" charset="-122"/>
              </a:defRPr>
            </a:lvl7pPr>
            <a:lvl8pPr marL="1371600" algn="ctr" rtl="0" fontAlgn="base">
              <a:spcBef>
                <a:spcPct val="0"/>
              </a:spcBef>
              <a:spcAft>
                <a:spcPct val="0"/>
              </a:spcAft>
              <a:defRPr sz="3600">
                <a:solidFill>
                  <a:srgbClr val="CCECFF"/>
                </a:solidFill>
                <a:latin typeface="华文隶书" pitchFamily="2" charset="-122"/>
                <a:ea typeface="黑体" pitchFamily="2" charset="-122"/>
              </a:defRPr>
            </a:lvl8pPr>
            <a:lvl9pPr marL="1828800" algn="ctr" rtl="0" fontAlgn="base">
              <a:spcBef>
                <a:spcPct val="0"/>
              </a:spcBef>
              <a:spcAft>
                <a:spcPct val="0"/>
              </a:spcAft>
              <a:defRPr sz="3600">
                <a:solidFill>
                  <a:srgbClr val="CCECFF"/>
                </a:solidFill>
                <a:latin typeface="华文隶书" pitchFamily="2" charset="-122"/>
                <a:ea typeface="黑体" pitchFamily="2" charset="-122"/>
              </a:defRPr>
            </a:lvl9pPr>
          </a:lstStyle>
          <a:p>
            <a:r>
              <a:rPr lang="en-US" altLang="zh-CN" sz="3600" dirty="0" smtClean="0">
                <a:latin typeface="Calibri" pitchFamily="34" charset="0"/>
                <a:ea typeface="黑体" pitchFamily="49" charset="-122"/>
              </a:rPr>
              <a:t>Twitter</a:t>
            </a:r>
            <a:r>
              <a:rPr lang="zh-CN" altLang="en-US" sz="3600" dirty="0" smtClean="0">
                <a:latin typeface="Calibri" pitchFamily="34" charset="0"/>
                <a:ea typeface="黑体" pitchFamily="49" charset="-122"/>
              </a:rPr>
              <a:t>对心脏病死亡的预测</a:t>
            </a:r>
          </a:p>
        </p:txBody>
      </p:sp>
    </p:spTree>
    <p:extLst>
      <p:ext uri="{BB962C8B-B14F-4D97-AF65-F5344CB8AC3E}">
        <p14:creationId xmlns:p14="http://schemas.microsoft.com/office/powerpoint/2010/main" val="380853374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9512" y="620688"/>
            <a:ext cx="8964488" cy="648072"/>
          </a:xfrm>
          <a:noFill/>
        </p:spPr>
        <p:txBody>
          <a:bodyPr vert="horz" wrap="square" lIns="91440" tIns="45720" rIns="91440" bIns="45720" numCol="1" anchor="ctr" anchorCtr="0" compatLnSpc="1">
            <a:prstTxWarp prst="textNoShape">
              <a:avLst/>
            </a:prstTxWarp>
          </a:bodyPr>
          <a:lstStyle/>
          <a:p>
            <a:r>
              <a:rPr lang="en-US" altLang="zh-TW" sz="4000" dirty="0" smtClean="0">
                <a:solidFill>
                  <a:srgbClr val="FFFF99"/>
                </a:solidFill>
                <a:latin typeface="+mn-lt"/>
                <a:ea typeface="黑体" pitchFamily="49" charset="-122"/>
              </a:rPr>
              <a:t>Big </a:t>
            </a:r>
            <a:r>
              <a:rPr lang="en-US" altLang="zh-TW" sz="4000" dirty="0">
                <a:solidFill>
                  <a:srgbClr val="FFFF99"/>
                </a:solidFill>
                <a:latin typeface="+mn-lt"/>
                <a:ea typeface="黑体" pitchFamily="49" charset="-122"/>
              </a:rPr>
              <a:t>Data to </a:t>
            </a:r>
            <a:r>
              <a:rPr lang="en-US" altLang="zh-TW" sz="4000" dirty="0" smtClean="0">
                <a:solidFill>
                  <a:srgbClr val="FFFF99"/>
                </a:solidFill>
                <a:latin typeface="+mn-lt"/>
                <a:ea typeface="黑体" pitchFamily="49" charset="-122"/>
              </a:rPr>
              <a:t>Knowledge</a:t>
            </a:r>
            <a:r>
              <a:rPr lang="zh-CN" altLang="en-US" sz="4000" dirty="0">
                <a:solidFill>
                  <a:srgbClr val="FFFF99"/>
                </a:solidFill>
                <a:latin typeface="+mn-lt"/>
                <a:ea typeface="黑体" pitchFamily="49" charset="-122"/>
              </a:rPr>
              <a:t>（</a:t>
            </a:r>
            <a:r>
              <a:rPr lang="en-US" altLang="zh-CN" sz="4000" dirty="0">
                <a:solidFill>
                  <a:srgbClr val="FFFF99"/>
                </a:solidFill>
                <a:latin typeface="+mn-lt"/>
                <a:ea typeface="黑体" pitchFamily="49" charset="-122"/>
              </a:rPr>
              <a:t>BD2K</a:t>
            </a:r>
            <a:r>
              <a:rPr lang="zh-CN" altLang="en-US" sz="4000" dirty="0" smtClean="0">
                <a:solidFill>
                  <a:srgbClr val="FFFF99"/>
                </a:solidFill>
                <a:latin typeface="+mn-lt"/>
                <a:ea typeface="黑体" pitchFamily="49" charset="-122"/>
              </a:rPr>
              <a:t>）</a:t>
            </a:r>
            <a:endParaRPr lang="zh-TW" altLang="en-US" sz="4000" dirty="0">
              <a:solidFill>
                <a:srgbClr val="FFFF99"/>
              </a:solidFill>
              <a:latin typeface="+mn-lt"/>
              <a:ea typeface="黑体" pitchFamily="49" charset="-122"/>
            </a:endParaRPr>
          </a:p>
        </p:txBody>
      </p:sp>
      <p:sp>
        <p:nvSpPr>
          <p:cNvPr id="3" name="内容占位符 2"/>
          <p:cNvSpPr>
            <a:spLocks noGrp="1"/>
          </p:cNvSpPr>
          <p:nvPr>
            <p:ph idx="1"/>
          </p:nvPr>
        </p:nvSpPr>
        <p:spPr>
          <a:xfrm>
            <a:off x="323528" y="1721822"/>
            <a:ext cx="8349210" cy="4114800"/>
          </a:xfrm>
        </p:spPr>
        <p:txBody>
          <a:bodyPr/>
          <a:lstStyle/>
          <a:p>
            <a:pPr>
              <a:lnSpc>
                <a:spcPct val="100000"/>
              </a:lnSpc>
              <a:spcBef>
                <a:spcPts val="1200"/>
              </a:spcBef>
              <a:buBlip>
                <a:blip r:embed="rId3"/>
              </a:buBlip>
            </a:pPr>
            <a:r>
              <a:rPr lang="en-US" altLang="zh-CN" dirty="0" smtClean="0">
                <a:latin typeface="Arial" pitchFamily="34" charset="0"/>
                <a:ea typeface="楷体" panose="02010609060101010101" pitchFamily="49" charset="-122"/>
                <a:cs typeface="Arial" pitchFamily="34" charset="0"/>
              </a:rPr>
              <a:t>NIH</a:t>
            </a:r>
            <a:r>
              <a:rPr lang="zh-CN" altLang="en-US" dirty="0" smtClean="0">
                <a:latin typeface="Arial" pitchFamily="34" charset="0"/>
                <a:ea typeface="楷体" panose="02010609060101010101" pitchFamily="49" charset="-122"/>
                <a:cs typeface="Arial" pitchFamily="34" charset="0"/>
              </a:rPr>
              <a:t>将支持研究、应用</a:t>
            </a:r>
            <a:r>
              <a:rPr lang="zh-CN" altLang="en-US" dirty="0">
                <a:latin typeface="Arial" pitchFamily="34" charset="0"/>
                <a:ea typeface="楷体" panose="02010609060101010101" pitchFamily="49" charset="-122"/>
                <a:cs typeface="Arial" pitchFamily="34" charset="0"/>
              </a:rPr>
              <a:t>和</a:t>
            </a:r>
            <a:r>
              <a:rPr lang="zh-CN" altLang="en-US" dirty="0" smtClean="0">
                <a:latin typeface="Arial" pitchFamily="34" charset="0"/>
                <a:ea typeface="楷体" panose="02010609060101010101" pitchFamily="49" charset="-122"/>
                <a:cs typeface="Arial" pitchFamily="34" charset="0"/>
              </a:rPr>
              <a:t>培训现有数据科学</a:t>
            </a:r>
            <a:endParaRPr lang="en-US" altLang="zh-CN" dirty="0" smtClean="0">
              <a:latin typeface="Arial" pitchFamily="34" charset="0"/>
              <a:ea typeface="楷体" panose="02010609060101010101" pitchFamily="49" charset="-122"/>
              <a:cs typeface="Arial" pitchFamily="34" charset="0"/>
            </a:endParaRPr>
          </a:p>
          <a:p>
            <a:pPr>
              <a:lnSpc>
                <a:spcPct val="100000"/>
              </a:lnSpc>
              <a:spcBef>
                <a:spcPts val="1200"/>
              </a:spcBef>
              <a:buBlip>
                <a:blip r:embed="rId3"/>
              </a:buBlip>
            </a:pPr>
            <a:r>
              <a:rPr lang="en-US" altLang="zh-CN" dirty="0" smtClean="0">
                <a:latin typeface="Arial" pitchFamily="34" charset="0"/>
                <a:ea typeface="楷体" panose="02010609060101010101" pitchFamily="49" charset="-122"/>
                <a:cs typeface="Arial" pitchFamily="34" charset="0"/>
              </a:rPr>
              <a:t>BD2K</a:t>
            </a:r>
            <a:r>
              <a:rPr lang="zh-CN" altLang="en-US" dirty="0" smtClean="0">
                <a:latin typeface="Arial" pitchFamily="34" charset="0"/>
                <a:ea typeface="楷体" panose="02010609060101010101" pitchFamily="49" charset="-122"/>
                <a:cs typeface="Arial" pitchFamily="34" charset="0"/>
              </a:rPr>
              <a:t>将开发</a:t>
            </a:r>
            <a:r>
              <a:rPr lang="zh-CN" altLang="en-US" dirty="0">
                <a:latin typeface="Arial" pitchFamily="34" charset="0"/>
                <a:ea typeface="楷体" panose="02010609060101010101" pitchFamily="49" charset="-122"/>
                <a:cs typeface="Arial" pitchFamily="34" charset="0"/>
              </a:rPr>
              <a:t>新的</a:t>
            </a:r>
            <a:r>
              <a:rPr lang="zh-CN" altLang="en-US" dirty="0" smtClean="0">
                <a:latin typeface="Arial" pitchFamily="34" charset="0"/>
                <a:ea typeface="楷体" panose="02010609060101010101" pitchFamily="49" charset="-122"/>
                <a:cs typeface="Arial" pitchFamily="34" charset="0"/>
              </a:rPr>
              <a:t>方法、标准、工具、软件，加强生物医学大数据的应用</a:t>
            </a:r>
            <a:endParaRPr lang="en-US" altLang="zh-TW" sz="2000" dirty="0" smtClean="0">
              <a:latin typeface="Arial" pitchFamily="34" charset="0"/>
              <a:cs typeface="Arial" pitchFamily="34" charset="0"/>
            </a:endParaRPr>
          </a:p>
          <a:p>
            <a:pPr lvl="1">
              <a:lnSpc>
                <a:spcPct val="100000"/>
              </a:lnSpc>
              <a:spcBef>
                <a:spcPts val="1200"/>
              </a:spcBef>
              <a:buBlip>
                <a:blip r:embed="rId4"/>
              </a:buBlip>
            </a:pPr>
            <a:r>
              <a:rPr lang="zh-CN" altLang="en-US" dirty="0" smtClean="0">
                <a:latin typeface="Arial" pitchFamily="34" charset="0"/>
                <a:ea typeface="楷体" panose="02010609060101010101" pitchFamily="49" charset="-122"/>
                <a:cs typeface="Arial" pitchFamily="34" charset="0"/>
              </a:rPr>
              <a:t>获取共享的生物医学数据，促进数据共享、挖掘、存储管理和应用</a:t>
            </a:r>
            <a:endParaRPr lang="en-US" altLang="zh-CN" dirty="0" smtClean="0">
              <a:latin typeface="Arial" pitchFamily="34" charset="0"/>
              <a:ea typeface="楷体" panose="02010609060101010101" pitchFamily="49" charset="-122"/>
              <a:cs typeface="Arial" pitchFamily="34" charset="0"/>
            </a:endParaRPr>
          </a:p>
          <a:p>
            <a:pPr lvl="1">
              <a:lnSpc>
                <a:spcPct val="100000"/>
              </a:lnSpc>
              <a:spcBef>
                <a:spcPts val="1200"/>
              </a:spcBef>
              <a:buBlip>
                <a:blip r:embed="rId4"/>
              </a:buBlip>
            </a:pPr>
            <a:r>
              <a:rPr lang="zh-CN" altLang="en-US" dirty="0" smtClean="0">
                <a:latin typeface="Arial" pitchFamily="34" charset="0"/>
                <a:ea typeface="楷体" panose="02010609060101010101" pitchFamily="49" charset="-122"/>
                <a:cs typeface="Arial" pitchFamily="34" charset="0"/>
              </a:rPr>
              <a:t>研发</a:t>
            </a:r>
            <a:r>
              <a:rPr lang="zh-CN" altLang="en-US" dirty="0">
                <a:latin typeface="Arial" pitchFamily="34" charset="0"/>
                <a:ea typeface="楷体" panose="02010609060101010101" pitchFamily="49" charset="-122"/>
                <a:cs typeface="Arial" pitchFamily="34" charset="0"/>
              </a:rPr>
              <a:t>大数据处理、存储、分析、集成和可视化</a:t>
            </a:r>
            <a:r>
              <a:rPr lang="zh-CN" altLang="en-US" dirty="0" smtClean="0">
                <a:latin typeface="Arial" pitchFamily="34" charset="0"/>
                <a:ea typeface="楷体" panose="02010609060101010101" pitchFamily="49" charset="-122"/>
                <a:cs typeface="Arial" pitchFamily="34" charset="0"/>
              </a:rPr>
              <a:t>等</a:t>
            </a:r>
            <a:endParaRPr lang="en-US" altLang="zh-CN" dirty="0">
              <a:latin typeface="Arial" pitchFamily="34" charset="0"/>
              <a:ea typeface="楷体" panose="02010609060101010101" pitchFamily="49" charset="-122"/>
              <a:cs typeface="Arial" pitchFamily="34" charset="0"/>
            </a:endParaRPr>
          </a:p>
          <a:p>
            <a:pPr lvl="1">
              <a:lnSpc>
                <a:spcPct val="100000"/>
              </a:lnSpc>
              <a:spcBef>
                <a:spcPts val="1200"/>
              </a:spcBef>
              <a:buBlip>
                <a:blip r:embed="rId4"/>
              </a:buBlip>
            </a:pPr>
            <a:r>
              <a:rPr lang="zh-CN" altLang="en-US" dirty="0">
                <a:latin typeface="Arial" pitchFamily="34" charset="0"/>
                <a:ea typeface="楷体" panose="02010609060101010101" pitchFamily="49" charset="-122"/>
                <a:cs typeface="Arial" pitchFamily="34" charset="0"/>
              </a:rPr>
              <a:t>保护隐私和知识产权</a:t>
            </a:r>
            <a:endParaRPr lang="en-US" altLang="zh-CN" dirty="0">
              <a:latin typeface="Arial" pitchFamily="34" charset="0"/>
              <a:ea typeface="楷体" panose="02010609060101010101" pitchFamily="49" charset="-122"/>
              <a:cs typeface="Arial" pitchFamily="34" charset="0"/>
            </a:endParaRPr>
          </a:p>
          <a:p>
            <a:pPr lvl="1">
              <a:lnSpc>
                <a:spcPct val="100000"/>
              </a:lnSpc>
              <a:spcBef>
                <a:spcPts val="1200"/>
              </a:spcBef>
              <a:buBlip>
                <a:blip r:embed="rId4"/>
              </a:buBlip>
            </a:pPr>
            <a:r>
              <a:rPr lang="zh-CN" altLang="en-US" dirty="0">
                <a:latin typeface="Arial" pitchFamily="34" charset="0"/>
                <a:ea typeface="楷体" panose="02010609060101010101" pitchFamily="49" charset="-122"/>
                <a:cs typeface="Arial" pitchFamily="34" charset="0"/>
              </a:rPr>
              <a:t>培养一支熟练应用大数据的研究团队</a:t>
            </a:r>
            <a:endParaRPr lang="zh-TW" altLang="en-US" dirty="0">
              <a:latin typeface="Arial" pitchFamily="34" charset="0"/>
              <a:ea typeface="楷体" panose="02010609060101010101" pitchFamily="49" charset="-122"/>
              <a:cs typeface="Arial" pitchFamily="34" charset="0"/>
            </a:endParaRPr>
          </a:p>
        </p:txBody>
      </p:sp>
      <p:sp>
        <p:nvSpPr>
          <p:cNvPr id="5" name="矩形 4"/>
          <p:cNvSpPr/>
          <p:nvPr/>
        </p:nvSpPr>
        <p:spPr>
          <a:xfrm>
            <a:off x="4119504" y="5836622"/>
            <a:ext cx="45532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altLang="zh-CN" b="1" i="1">
                <a:solidFill>
                  <a:prstClr val="white"/>
                </a:solidFill>
                <a:latin typeface="Times New Roman" pitchFamily="18" charset="0"/>
                <a:cs typeface="Times New Roman" pitchFamily="18" charset="0"/>
              </a:rPr>
              <a:t>http://bd2k.nih.gov/about_bd2k.html#bigdata</a:t>
            </a:r>
            <a:endParaRPr lang="zh-TW" altLang="en-US" b="1" i="1">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308392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91529" y="332656"/>
            <a:ext cx="7772400" cy="955576"/>
          </a:xfrm>
        </p:spPr>
        <p:txBody>
          <a:bodyPr/>
          <a:lstStyle/>
          <a:p>
            <a:r>
              <a:rPr lang="en-US" altLang="zh-CN" sz="4000" dirty="0">
                <a:solidFill>
                  <a:srgbClr val="FFFF99"/>
                </a:solidFill>
                <a:latin typeface="Calibri" pitchFamily="34" charset="0"/>
                <a:ea typeface="黑体" pitchFamily="49" charset="-122"/>
              </a:rPr>
              <a:t>NIH</a:t>
            </a:r>
            <a:r>
              <a:rPr lang="zh-CN" altLang="en-US" sz="4000" dirty="0">
                <a:solidFill>
                  <a:srgbClr val="FFFF99"/>
                </a:solidFill>
                <a:latin typeface="Calibri" pitchFamily="34" charset="0"/>
                <a:ea typeface="黑体" pitchFamily="49" charset="-122"/>
              </a:rPr>
              <a:t>支持大数据项目</a:t>
            </a:r>
          </a:p>
        </p:txBody>
      </p:sp>
      <p:sp>
        <p:nvSpPr>
          <p:cNvPr id="3" name="内容占位符 2"/>
          <p:cNvSpPr>
            <a:spLocks noGrp="1"/>
          </p:cNvSpPr>
          <p:nvPr>
            <p:ph idx="1"/>
          </p:nvPr>
        </p:nvSpPr>
        <p:spPr>
          <a:xfrm>
            <a:off x="539552" y="1519421"/>
            <a:ext cx="8064896" cy="2448272"/>
          </a:xfrm>
        </p:spPr>
        <p:txBody>
          <a:bodyPr/>
          <a:lstStyle/>
          <a:p>
            <a:pPr>
              <a:lnSpc>
                <a:spcPct val="100000"/>
              </a:lnSpc>
              <a:spcBef>
                <a:spcPts val="800"/>
              </a:spcBef>
              <a:buBlip>
                <a:blip r:embed="rId3"/>
              </a:buBlip>
            </a:pPr>
            <a:r>
              <a:rPr lang="en-US" altLang="zh-CN" dirty="0">
                <a:ea typeface="楷体" pitchFamily="49" charset="-122"/>
              </a:rPr>
              <a:t>2013</a:t>
            </a:r>
            <a:r>
              <a:rPr lang="zh-CN" altLang="en-US" dirty="0">
                <a:ea typeface="楷体" pitchFamily="49" charset="-122"/>
              </a:rPr>
              <a:t>年</a:t>
            </a:r>
            <a:r>
              <a:rPr lang="en-US" altLang="zh-CN" dirty="0">
                <a:ea typeface="楷体" pitchFamily="49" charset="-122"/>
              </a:rPr>
              <a:t>10</a:t>
            </a:r>
            <a:r>
              <a:rPr lang="zh-CN" altLang="en-US" dirty="0">
                <a:ea typeface="楷体" pitchFamily="49" charset="-122"/>
              </a:rPr>
              <a:t>月</a:t>
            </a:r>
            <a:r>
              <a:rPr lang="en-US" altLang="zh-CN" dirty="0">
                <a:ea typeface="楷体" pitchFamily="49" charset="-122"/>
              </a:rPr>
              <a:t>9</a:t>
            </a:r>
            <a:r>
              <a:rPr lang="zh-CN" altLang="en-US" dirty="0">
                <a:ea typeface="楷体" pitchFamily="49" charset="-122"/>
              </a:rPr>
              <a:t>日</a:t>
            </a:r>
            <a:r>
              <a:rPr lang="en-US" altLang="zh-CN" dirty="0">
                <a:ea typeface="楷体" pitchFamily="49" charset="-122"/>
              </a:rPr>
              <a:t>NIH</a:t>
            </a:r>
            <a:r>
              <a:rPr lang="zh-CN" altLang="en-US" dirty="0">
                <a:ea typeface="楷体" pitchFamily="49" charset="-122"/>
              </a:rPr>
              <a:t>宣布支持</a:t>
            </a:r>
            <a:r>
              <a:rPr lang="en-US" altLang="zh-CN" dirty="0">
                <a:ea typeface="楷体" pitchFamily="49" charset="-122"/>
              </a:rPr>
              <a:t>Sutter Health, IBM</a:t>
            </a:r>
            <a:r>
              <a:rPr lang="zh-CN" altLang="en-US" dirty="0">
                <a:ea typeface="楷体" pitchFamily="49" charset="-122"/>
              </a:rPr>
              <a:t>和</a:t>
            </a:r>
            <a:r>
              <a:rPr lang="en-US" altLang="zh-CN" dirty="0" err="1">
                <a:ea typeface="楷体" pitchFamily="49" charset="-122"/>
              </a:rPr>
              <a:t>Geisinger</a:t>
            </a:r>
            <a:r>
              <a:rPr lang="en-US" altLang="zh-CN" dirty="0">
                <a:ea typeface="楷体" pitchFamily="49" charset="-122"/>
              </a:rPr>
              <a:t> Health System </a:t>
            </a:r>
          </a:p>
          <a:p>
            <a:pPr>
              <a:lnSpc>
                <a:spcPct val="100000"/>
              </a:lnSpc>
              <a:spcBef>
                <a:spcPts val="800"/>
              </a:spcBef>
              <a:buBlip>
                <a:blip r:embed="rId3"/>
              </a:buBlip>
            </a:pPr>
            <a:r>
              <a:rPr lang="zh-CN" altLang="en-US" dirty="0" smtClean="0">
                <a:ea typeface="楷体" pitchFamily="49" charset="-122"/>
              </a:rPr>
              <a:t>研究</a:t>
            </a:r>
            <a:r>
              <a:rPr lang="zh-CN" altLang="en-US" dirty="0">
                <a:ea typeface="楷体" pitchFamily="49" charset="-122"/>
              </a:rPr>
              <a:t>大</a:t>
            </a:r>
            <a:r>
              <a:rPr lang="zh-CN" altLang="en-US" dirty="0" smtClean="0">
                <a:ea typeface="楷体" pitchFamily="49" charset="-122"/>
              </a:rPr>
              <a:t>数据用于心力衰竭早期预警</a:t>
            </a:r>
            <a:endParaRPr lang="en-US" altLang="zh-CN" dirty="0">
              <a:ea typeface="楷体" pitchFamily="49" charset="-122"/>
            </a:endParaRPr>
          </a:p>
        </p:txBody>
      </p:sp>
      <p:pic>
        <p:nvPicPr>
          <p:cNvPr id="3789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589" t="15582" r="60354" b="9912"/>
          <a:stretch/>
        </p:blipFill>
        <p:spPr bwMode="auto">
          <a:xfrm>
            <a:off x="179512" y="3861048"/>
            <a:ext cx="1911514" cy="2468665"/>
          </a:xfrm>
          <a:prstGeom prst="rect">
            <a:avLst/>
          </a:prstGeom>
          <a:noFill/>
          <a:ln w="9525">
            <a:solidFill>
              <a:srgbClr val="240678"/>
            </a:solidFill>
            <a:miter lim="800000"/>
            <a:headEnd/>
            <a:tailEnd/>
          </a:ln>
          <a:extLst>
            <a:ext uri="{909E8E84-426E-40DD-AFC4-6F175D3DCCD1}">
              <a14:hiddenFill xmlns:a14="http://schemas.microsoft.com/office/drawing/2010/main">
                <a:solidFill>
                  <a:schemeClr val="accent1"/>
                </a:solidFill>
              </a14:hiddenFill>
            </a:ext>
          </a:extLst>
        </p:spPr>
      </p:pic>
      <p:pic>
        <p:nvPicPr>
          <p:cNvPr id="37891" name="Picture 3"/>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08" t="15971" r="33165" b="8777"/>
          <a:stretch/>
        </p:blipFill>
        <p:spPr bwMode="auto">
          <a:xfrm>
            <a:off x="2163034" y="3861048"/>
            <a:ext cx="3312773" cy="2472081"/>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3789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2475" t="14880" r="19377" b="8231"/>
          <a:stretch/>
        </p:blipFill>
        <p:spPr bwMode="auto">
          <a:xfrm>
            <a:off x="5548790" y="3857633"/>
            <a:ext cx="3442736" cy="2472080"/>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0381828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矩形 9"/>
          <p:cNvSpPr>
            <a:spLocks noChangeArrowheads="1"/>
          </p:cNvSpPr>
          <p:nvPr/>
        </p:nvSpPr>
        <p:spPr bwMode="auto">
          <a:xfrm>
            <a:off x="6764338" y="4664893"/>
            <a:ext cx="2344737" cy="557213"/>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342900" indent="-342900">
              <a:lnSpc>
                <a:spcPct val="95000"/>
              </a:lnSpc>
              <a:spcBef>
                <a:spcPct val="100000"/>
              </a:spcBef>
              <a:buClr>
                <a:srgbClr val="9966FF"/>
              </a:buClr>
              <a:buSzPct val="115000"/>
              <a:buFontTx/>
              <a:buChar char="•"/>
            </a:pPr>
            <a:endParaRPr kumimoji="0" lang="zh-CN" altLang="en-US" sz="2400" b="1">
              <a:solidFill>
                <a:srgbClr val="CCECFF"/>
              </a:solidFill>
              <a:latin typeface="Arial" charset="0"/>
              <a:ea typeface="黑体" charset="0"/>
              <a:cs typeface="黑体" charset="0"/>
            </a:endParaRPr>
          </a:p>
        </p:txBody>
      </p:sp>
      <p:grpSp>
        <p:nvGrpSpPr>
          <p:cNvPr id="55301" name="组合 4"/>
          <p:cNvGrpSpPr>
            <a:grpSpLocks/>
          </p:cNvGrpSpPr>
          <p:nvPr/>
        </p:nvGrpSpPr>
        <p:grpSpPr bwMode="auto">
          <a:xfrm>
            <a:off x="201613" y="1778833"/>
            <a:ext cx="8693150" cy="1381125"/>
            <a:chOff x="147751" y="3370262"/>
            <a:chExt cx="8691771" cy="1381126"/>
          </a:xfrm>
        </p:grpSpPr>
        <p:pic>
          <p:nvPicPr>
            <p:cNvPr id="55309" name="Picture 11" descr="http://upload.wikimedia.org/wikipedia/en/7/77/Pcori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51" y="3370262"/>
              <a:ext cx="1771650" cy="1381126"/>
            </a:xfrm>
            <a:prstGeom prst="round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5310" name="内容占位符 2"/>
            <p:cNvSpPr txBox="1">
              <a:spLocks/>
            </p:cNvSpPr>
            <p:nvPr/>
          </p:nvSpPr>
          <p:spPr bwMode="auto">
            <a:xfrm>
              <a:off x="2739835" y="3442270"/>
              <a:ext cx="6099687" cy="1188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b="1">
                  <a:solidFill>
                    <a:srgbClr val="CCECFF"/>
                  </a:solidFill>
                  <a:latin typeface="Arial" charset="0"/>
                  <a:ea typeface="宋体" charset="0"/>
                  <a:cs typeface="宋体" charset="0"/>
                </a:defRPr>
              </a:lvl1pPr>
              <a:lvl2pPr marL="742950" indent="-285750">
                <a:defRPr sz="2400" b="1">
                  <a:solidFill>
                    <a:srgbClr val="CCECFF"/>
                  </a:solidFill>
                  <a:latin typeface="Arial" charset="0"/>
                  <a:ea typeface="宋体" charset="0"/>
                </a:defRPr>
              </a:lvl2pPr>
              <a:lvl3pPr marL="1143000" indent="-228600">
                <a:defRPr sz="2400" b="1">
                  <a:solidFill>
                    <a:srgbClr val="CCECFF"/>
                  </a:solidFill>
                  <a:latin typeface="Arial" charset="0"/>
                  <a:ea typeface="宋体" charset="0"/>
                </a:defRPr>
              </a:lvl3pPr>
              <a:lvl4pPr marL="1600200" indent="-228600">
                <a:defRPr sz="2400" b="1">
                  <a:solidFill>
                    <a:srgbClr val="CCECFF"/>
                  </a:solidFill>
                  <a:latin typeface="Arial" charset="0"/>
                  <a:ea typeface="宋体" charset="0"/>
                </a:defRPr>
              </a:lvl4pPr>
              <a:lvl5pPr marL="2057400" indent="-228600">
                <a:defRPr sz="2400" b="1">
                  <a:solidFill>
                    <a:srgbClr val="CCECFF"/>
                  </a:solidFill>
                  <a:latin typeface="Arial" charset="0"/>
                  <a:ea typeface="宋体" charset="0"/>
                </a:defRPr>
              </a:lvl5pPr>
              <a:lvl6pPr marL="2514600" indent="-228600" fontAlgn="base">
                <a:spcBef>
                  <a:spcPct val="0"/>
                </a:spcBef>
                <a:spcAft>
                  <a:spcPct val="0"/>
                </a:spcAft>
                <a:defRPr sz="2400" b="1">
                  <a:solidFill>
                    <a:srgbClr val="CCECFF"/>
                  </a:solidFill>
                  <a:latin typeface="Arial" charset="0"/>
                  <a:ea typeface="宋体" charset="0"/>
                </a:defRPr>
              </a:lvl6pPr>
              <a:lvl7pPr marL="2971800" indent="-228600" fontAlgn="base">
                <a:spcBef>
                  <a:spcPct val="0"/>
                </a:spcBef>
                <a:spcAft>
                  <a:spcPct val="0"/>
                </a:spcAft>
                <a:defRPr sz="2400" b="1">
                  <a:solidFill>
                    <a:srgbClr val="CCECFF"/>
                  </a:solidFill>
                  <a:latin typeface="Arial" charset="0"/>
                  <a:ea typeface="宋体" charset="0"/>
                </a:defRPr>
              </a:lvl7pPr>
              <a:lvl8pPr marL="3429000" indent="-228600" fontAlgn="base">
                <a:spcBef>
                  <a:spcPct val="0"/>
                </a:spcBef>
                <a:spcAft>
                  <a:spcPct val="0"/>
                </a:spcAft>
                <a:defRPr sz="2400" b="1">
                  <a:solidFill>
                    <a:srgbClr val="CCECFF"/>
                  </a:solidFill>
                  <a:latin typeface="Arial" charset="0"/>
                  <a:ea typeface="宋体" charset="0"/>
                </a:defRPr>
              </a:lvl8pPr>
              <a:lvl9pPr marL="3886200" indent="-228600" fontAlgn="base">
                <a:spcBef>
                  <a:spcPct val="0"/>
                </a:spcBef>
                <a:spcAft>
                  <a:spcPct val="0"/>
                </a:spcAft>
                <a:defRPr sz="2400" b="1">
                  <a:solidFill>
                    <a:srgbClr val="CCECFF"/>
                  </a:solidFill>
                  <a:latin typeface="Arial" charset="0"/>
                  <a:ea typeface="宋体" charset="0"/>
                </a:defRPr>
              </a:lvl9pPr>
            </a:lstStyle>
            <a:p>
              <a:pPr marL="457200" indent="-457200" eaLnBrk="0" hangingPunct="0">
                <a:spcBef>
                  <a:spcPts val="1200"/>
                </a:spcBef>
                <a:buClr>
                  <a:srgbClr val="5ECCF3">
                    <a:lumMod val="40000"/>
                    <a:lumOff val="60000"/>
                  </a:srgbClr>
                </a:buClr>
                <a:buSzPct val="100000"/>
                <a:buBlip>
                  <a:blip r:embed="rId4"/>
                </a:buBlip>
              </a:pPr>
              <a:r>
                <a:rPr kumimoji="0" lang="en-US" altLang="zh-CN" sz="2800" dirty="0">
                  <a:solidFill>
                    <a:prstClr val="white"/>
                  </a:solidFill>
                  <a:latin typeface="Calibri" panose="020F0502020204030204" pitchFamily="34" charset="0"/>
                  <a:ea typeface="楷体" panose="02010609060101010101" pitchFamily="49" charset="-122"/>
                  <a:cs typeface="仿宋_GB2312" charset="0"/>
                </a:rPr>
                <a:t>0.68</a:t>
              </a:r>
              <a:r>
                <a:rPr kumimoji="0" lang="zh-CN" altLang="en-US" sz="2800" dirty="0">
                  <a:solidFill>
                    <a:prstClr val="white"/>
                  </a:solidFill>
                  <a:latin typeface="Calibri" panose="020F0502020204030204" pitchFamily="34" charset="0"/>
                  <a:ea typeface="楷体" panose="02010609060101010101" pitchFamily="49" charset="-122"/>
                  <a:cs typeface="仿宋_GB2312" charset="0"/>
                </a:rPr>
                <a:t>亿美元建立国家临床研究网络</a:t>
              </a:r>
              <a:endParaRPr kumimoji="0" lang="en-US" altLang="zh-CN" sz="2800" dirty="0">
                <a:solidFill>
                  <a:prstClr val="white"/>
                </a:solidFill>
                <a:latin typeface="Calibri" panose="020F0502020204030204" pitchFamily="34" charset="0"/>
                <a:ea typeface="楷体" panose="02010609060101010101" pitchFamily="49" charset="-122"/>
                <a:cs typeface="仿宋_GB2312" charset="0"/>
              </a:endParaRPr>
            </a:p>
            <a:p>
              <a:pPr marL="457200" indent="-457200" eaLnBrk="0" hangingPunct="0">
                <a:spcBef>
                  <a:spcPts val="1200"/>
                </a:spcBef>
                <a:buClr>
                  <a:srgbClr val="5ECCF3">
                    <a:lumMod val="40000"/>
                    <a:lumOff val="60000"/>
                  </a:srgbClr>
                </a:buClr>
                <a:buSzPct val="100000"/>
                <a:buBlip>
                  <a:blip r:embed="rId4"/>
                </a:buBlip>
              </a:pPr>
              <a:r>
                <a:rPr kumimoji="0" lang="en-US" altLang="zh-CN" sz="2800" dirty="0">
                  <a:solidFill>
                    <a:prstClr val="white"/>
                  </a:solidFill>
                  <a:latin typeface="Calibri" panose="020F0502020204030204" pitchFamily="34" charset="0"/>
                  <a:ea typeface="楷体" panose="02010609060101010101" pitchFamily="49" charset="-122"/>
                  <a:cs typeface="仿宋_GB2312" charset="0"/>
                </a:rPr>
                <a:t>2014</a:t>
              </a:r>
              <a:r>
                <a:rPr kumimoji="0" lang="zh-CN" altLang="en-US" sz="2800" dirty="0">
                  <a:solidFill>
                    <a:prstClr val="white"/>
                  </a:solidFill>
                  <a:latin typeface="Calibri" panose="020F0502020204030204" pitchFamily="34" charset="0"/>
                  <a:ea typeface="楷体" panose="02010609060101010101" pitchFamily="49" charset="-122"/>
                  <a:cs typeface="仿宋_GB2312" charset="0"/>
                </a:rPr>
                <a:t>年</a:t>
              </a:r>
              <a:r>
                <a:rPr kumimoji="0" lang="en-US" altLang="zh-CN" sz="2800" dirty="0">
                  <a:solidFill>
                    <a:prstClr val="white"/>
                  </a:solidFill>
                  <a:latin typeface="Calibri" panose="020F0502020204030204" pitchFamily="34" charset="0"/>
                  <a:ea typeface="楷体" panose="02010609060101010101" pitchFamily="49" charset="-122"/>
                  <a:cs typeface="仿宋_GB2312" charset="0"/>
                </a:rPr>
                <a:t>7</a:t>
              </a:r>
              <a:r>
                <a:rPr kumimoji="0" lang="zh-CN" altLang="en-US" sz="2800" dirty="0">
                  <a:solidFill>
                    <a:prstClr val="white"/>
                  </a:solidFill>
                  <a:latin typeface="Calibri" panose="020F0502020204030204" pitchFamily="34" charset="0"/>
                  <a:ea typeface="楷体" panose="02010609060101010101" pitchFamily="49" charset="-122"/>
                  <a:cs typeface="仿宋_GB2312" charset="0"/>
                </a:rPr>
                <a:t>月美国</a:t>
              </a:r>
              <a:r>
                <a:rPr kumimoji="0" lang="en-US" altLang="zh-CN" sz="2800" dirty="0">
                  <a:solidFill>
                    <a:prstClr val="white"/>
                  </a:solidFill>
                  <a:latin typeface="Calibri" panose="020F0502020204030204" pitchFamily="34" charset="0"/>
                  <a:ea typeface="楷体" panose="02010609060101010101" pitchFamily="49" charset="-122"/>
                  <a:cs typeface="仿宋_GB2312" charset="0"/>
                </a:rPr>
                <a:t>PCORI </a:t>
              </a:r>
              <a:r>
                <a:rPr kumimoji="0" lang="zh-CN" altLang="en-US" sz="2800" dirty="0">
                  <a:solidFill>
                    <a:prstClr val="white"/>
                  </a:solidFill>
                  <a:latin typeface="Calibri" panose="020F0502020204030204" pitchFamily="34" charset="0"/>
                  <a:ea typeface="楷体" panose="02010609060101010101" pitchFamily="49" charset="-122"/>
                  <a:cs typeface="仿宋_GB2312" charset="0"/>
                </a:rPr>
                <a:t>投票表决通过的第一个临床大数据研究项目</a:t>
              </a:r>
            </a:p>
          </p:txBody>
        </p:sp>
      </p:grpSp>
      <p:grpSp>
        <p:nvGrpSpPr>
          <p:cNvPr id="55302" name="组合 4"/>
          <p:cNvGrpSpPr>
            <a:grpSpLocks/>
          </p:cNvGrpSpPr>
          <p:nvPr/>
        </p:nvGrpSpPr>
        <p:grpSpPr bwMode="auto">
          <a:xfrm>
            <a:off x="201613" y="3934643"/>
            <a:ext cx="6499225" cy="1287463"/>
            <a:chOff x="-2850070" y="3846027"/>
            <a:chExt cx="6655633" cy="1274165"/>
          </a:xfrm>
        </p:grpSpPr>
        <p:pic>
          <p:nvPicPr>
            <p:cNvPr id="55307" name="Picture 2"/>
            <p:cNvPicPr>
              <a:picLocks noChangeAspect="1" noChangeArrowheads="1"/>
            </p:cNvPicPr>
            <p:nvPr/>
          </p:nvPicPr>
          <p:blipFill>
            <a:blip r:embed="rId5">
              <a:extLst>
                <a:ext uri="{28A0092B-C50C-407E-A947-70E740481C1C}">
                  <a14:useLocalDpi xmlns:a14="http://schemas.microsoft.com/office/drawing/2010/main" val="0"/>
                </a:ext>
              </a:extLst>
            </a:blip>
            <a:srcRect l="1843" t="43646" r="47003" b="38934"/>
            <a:stretch>
              <a:fillRect/>
            </a:stretch>
          </p:blipFill>
          <p:spPr bwMode="auto">
            <a:xfrm>
              <a:off x="-2850070" y="3846027"/>
              <a:ext cx="6655633" cy="12741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矩形 16"/>
            <p:cNvSpPr/>
            <p:nvPr/>
          </p:nvSpPr>
          <p:spPr>
            <a:xfrm>
              <a:off x="1256459" y="4483895"/>
              <a:ext cx="1394854" cy="3000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0" lang="zh-CN" altLang="en-US" sz="2400" b="1">
                <a:solidFill>
                  <a:prstClr val="white"/>
                </a:solidFill>
              </a:endParaRPr>
            </a:p>
          </p:txBody>
        </p:sp>
      </p:grpSp>
      <p:pic>
        <p:nvPicPr>
          <p:cNvPr id="55303" name="Picture 4" descr="http://www.fis.cinvestav.mx/~gae/images/icons/page11-nature_logo.png"/>
          <p:cNvPicPr>
            <a:picLocks noChangeAspect="1" noChangeArrowheads="1"/>
          </p:cNvPicPr>
          <p:nvPr/>
        </p:nvPicPr>
        <p:blipFill>
          <a:blip r:embed="rId6" cstate="email">
            <a:extLst>
              <a:ext uri="{28A0092B-C50C-407E-A947-70E740481C1C}">
                <a14:useLocalDpi xmlns:a14="http://schemas.microsoft.com/office/drawing/2010/main" val="0"/>
              </a:ext>
            </a:extLst>
          </a:blip>
          <a:srcRect t="30809" b="26524"/>
          <a:stretch>
            <a:fillRect/>
          </a:stretch>
        </p:blipFill>
        <p:spPr bwMode="auto">
          <a:xfrm>
            <a:off x="6764338" y="3933056"/>
            <a:ext cx="2344737" cy="7318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5304" name="TextBox 5"/>
          <p:cNvSpPr txBox="1">
            <a:spLocks noChangeArrowheads="1"/>
          </p:cNvSpPr>
          <p:nvPr/>
        </p:nvSpPr>
        <p:spPr bwMode="auto">
          <a:xfrm>
            <a:off x="6865938" y="4729981"/>
            <a:ext cx="22431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CCECFF"/>
                </a:solidFill>
                <a:latin typeface="Arial" charset="0"/>
                <a:ea typeface="宋体" charset="0"/>
                <a:cs typeface="宋体" charset="0"/>
              </a:defRPr>
            </a:lvl1pPr>
            <a:lvl2pPr marL="742950" indent="-285750">
              <a:defRPr sz="2400" b="1">
                <a:solidFill>
                  <a:srgbClr val="CCECFF"/>
                </a:solidFill>
                <a:latin typeface="Arial" charset="0"/>
                <a:ea typeface="宋体" charset="0"/>
              </a:defRPr>
            </a:lvl2pPr>
            <a:lvl3pPr marL="1143000" indent="-228600">
              <a:defRPr sz="2400" b="1">
                <a:solidFill>
                  <a:srgbClr val="CCECFF"/>
                </a:solidFill>
                <a:latin typeface="Arial" charset="0"/>
                <a:ea typeface="宋体" charset="0"/>
              </a:defRPr>
            </a:lvl3pPr>
            <a:lvl4pPr marL="1600200" indent="-228600">
              <a:defRPr sz="2400" b="1">
                <a:solidFill>
                  <a:srgbClr val="CCECFF"/>
                </a:solidFill>
                <a:latin typeface="Arial" charset="0"/>
                <a:ea typeface="宋体" charset="0"/>
              </a:defRPr>
            </a:lvl4pPr>
            <a:lvl5pPr marL="2057400" indent="-228600">
              <a:defRPr sz="2400" b="1">
                <a:solidFill>
                  <a:srgbClr val="CCECFF"/>
                </a:solidFill>
                <a:latin typeface="Arial" charset="0"/>
                <a:ea typeface="宋体" charset="0"/>
              </a:defRPr>
            </a:lvl5pPr>
            <a:lvl6pPr marL="2514600" indent="-228600" fontAlgn="base">
              <a:spcBef>
                <a:spcPct val="0"/>
              </a:spcBef>
              <a:spcAft>
                <a:spcPct val="0"/>
              </a:spcAft>
              <a:defRPr sz="2400" b="1">
                <a:solidFill>
                  <a:srgbClr val="CCECFF"/>
                </a:solidFill>
                <a:latin typeface="Arial" charset="0"/>
                <a:ea typeface="宋体" charset="0"/>
              </a:defRPr>
            </a:lvl6pPr>
            <a:lvl7pPr marL="2971800" indent="-228600" fontAlgn="base">
              <a:spcBef>
                <a:spcPct val="0"/>
              </a:spcBef>
              <a:spcAft>
                <a:spcPct val="0"/>
              </a:spcAft>
              <a:defRPr sz="2400" b="1">
                <a:solidFill>
                  <a:srgbClr val="CCECFF"/>
                </a:solidFill>
                <a:latin typeface="Arial" charset="0"/>
                <a:ea typeface="宋体" charset="0"/>
              </a:defRPr>
            </a:lvl7pPr>
            <a:lvl8pPr marL="3429000" indent="-228600" fontAlgn="base">
              <a:spcBef>
                <a:spcPct val="0"/>
              </a:spcBef>
              <a:spcAft>
                <a:spcPct val="0"/>
              </a:spcAft>
              <a:defRPr sz="2400" b="1">
                <a:solidFill>
                  <a:srgbClr val="CCECFF"/>
                </a:solidFill>
                <a:latin typeface="Arial" charset="0"/>
                <a:ea typeface="宋体" charset="0"/>
              </a:defRPr>
            </a:lvl8pPr>
            <a:lvl9pPr marL="3886200" indent="-228600" fontAlgn="base">
              <a:spcBef>
                <a:spcPct val="0"/>
              </a:spcBef>
              <a:spcAft>
                <a:spcPct val="0"/>
              </a:spcAft>
              <a:defRPr sz="2400" b="1">
                <a:solidFill>
                  <a:srgbClr val="CCECFF"/>
                </a:solidFill>
                <a:latin typeface="Arial" charset="0"/>
                <a:ea typeface="宋体" charset="0"/>
              </a:defRPr>
            </a:lvl9pPr>
          </a:lstStyle>
          <a:p>
            <a:r>
              <a:rPr kumimoji="0" lang="en-US" altLang="zh-CN" sz="1800" dirty="0">
                <a:solidFill>
                  <a:prstClr val="black"/>
                </a:solidFill>
                <a:latin typeface="+mn-lt"/>
                <a:ea typeface="MS Mincho" pitchFamily="49" charset="-128"/>
                <a:cs typeface="黑体" charset="0"/>
              </a:rPr>
              <a:t>2014 Aug 7;512:18</a:t>
            </a:r>
            <a:endParaRPr kumimoji="0" lang="zh-CN" altLang="en-US" sz="1800" dirty="0">
              <a:solidFill>
                <a:prstClr val="black"/>
              </a:solidFill>
              <a:latin typeface="+mn-lt"/>
              <a:ea typeface="MS Mincho" pitchFamily="49" charset="-128"/>
              <a:cs typeface="黑体" charset="0"/>
            </a:endParaRPr>
          </a:p>
        </p:txBody>
      </p:sp>
      <p:sp>
        <p:nvSpPr>
          <p:cNvPr id="55305" name="矩形 6"/>
          <p:cNvSpPr>
            <a:spLocks noChangeArrowheads="1"/>
          </p:cNvSpPr>
          <p:nvPr/>
        </p:nvSpPr>
        <p:spPr bwMode="auto">
          <a:xfrm>
            <a:off x="7451725" y="6597650"/>
            <a:ext cx="33845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pPr marL="342900" indent="-342900">
              <a:lnSpc>
                <a:spcPct val="95000"/>
              </a:lnSpc>
              <a:spcBef>
                <a:spcPct val="100000"/>
              </a:spcBef>
              <a:buClr>
                <a:srgbClr val="9966FF"/>
              </a:buClr>
              <a:buSzPct val="115000"/>
              <a:buFontTx/>
              <a:buChar char="•"/>
            </a:pPr>
            <a:endParaRPr kumimoji="0" lang="zh-CN" altLang="en-US" sz="2400" b="1">
              <a:solidFill>
                <a:srgbClr val="CCECFF"/>
              </a:solidFill>
              <a:latin typeface="Arial" charset="0"/>
              <a:ea typeface="黑体" charset="0"/>
              <a:cs typeface="黑体" charset="0"/>
            </a:endParaRPr>
          </a:p>
        </p:txBody>
      </p:sp>
      <p:sp>
        <p:nvSpPr>
          <p:cNvPr id="18" name="Rectangle 3"/>
          <p:cNvSpPr txBox="1">
            <a:spLocks noChangeArrowheads="1"/>
          </p:cNvSpPr>
          <p:nvPr/>
        </p:nvSpPr>
        <p:spPr bwMode="auto">
          <a:xfrm>
            <a:off x="24371" y="404664"/>
            <a:ext cx="9144000" cy="769441"/>
          </a:xfrm>
          <a:prstGeom prst="rect">
            <a:avLst/>
          </a:prstGeom>
          <a:noFill/>
          <a:ln>
            <a:noFill/>
          </a:ln>
          <a:effectLst>
            <a:prstShdw prst="shdw12">
              <a:srgbClr val="000000">
                <a:alpha val="50000"/>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algn="ctr" eaLnBrk="0" hangingPunct="0">
              <a:spcBef>
                <a:spcPct val="50000"/>
              </a:spcBef>
              <a:defRPr sz="4000" b="0">
                <a:solidFill>
                  <a:srgbClr val="FFFF99"/>
                </a:solidFill>
                <a:ea typeface="黑体" charset="0"/>
                <a:cs typeface="黑体" charset="0"/>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kumimoji="0" lang="zh-CN" altLang="en-US" sz="4400" dirty="0" smtClean="0">
                <a:latin typeface="Arial" charset="0"/>
              </a:rPr>
              <a:t>美国国家临床研究网络</a:t>
            </a:r>
            <a:endParaRPr kumimoji="0" lang="zh-CN" altLang="en-US" sz="4400" dirty="0">
              <a:latin typeface="Arial" charset="0"/>
            </a:endParaRPr>
          </a:p>
        </p:txBody>
      </p:sp>
    </p:spTree>
    <p:extLst>
      <p:ext uri="{BB962C8B-B14F-4D97-AF65-F5344CB8AC3E}">
        <p14:creationId xmlns:p14="http://schemas.microsoft.com/office/powerpoint/2010/main" val="261435610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房颤黑">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房颤黑">
      <a:majorFont>
        <a:latin typeface="华文隶书"/>
        <a:ea typeface="黑体"/>
        <a:cs typeface=""/>
      </a:majorFont>
      <a:minorFont>
        <a:latin typeface="Arial"/>
        <a:ea typeface="黑体"/>
        <a:cs typeface=""/>
      </a:minorFont>
    </a:fontScheme>
    <a:fmtScheme name="磨砂玻璃">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defRPr kumimoji="0" lang="zh-CN" altLang="en-US" sz="2400" b="1" i="0" u="none" strike="noStrike" cap="none" normalizeH="0" baseline="0" smtClean="0">
            <a:ln>
              <a:noFill/>
            </a:ln>
            <a:solidFill>
              <a:srgbClr val="CCECFF"/>
            </a:solidFill>
            <a:effectLst/>
            <a:latin typeface="Arial" pitchFamily="34" charset="0"/>
            <a:ea typeface="黑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defRPr kumimoji="0" lang="zh-CN" altLang="en-US" sz="2400" b="1" i="0" u="none" strike="noStrike" cap="none" normalizeH="0" baseline="0" smtClean="0">
            <a:ln>
              <a:noFill/>
            </a:ln>
            <a:solidFill>
              <a:srgbClr val="CCECFF"/>
            </a:solidFill>
            <a:effectLst/>
            <a:latin typeface="Arial" pitchFamily="34" charset="0"/>
            <a:ea typeface="黑体" pitchFamily="2" charset="-122"/>
          </a:defRPr>
        </a:defPPr>
      </a:lstStyle>
    </a:lnDef>
    <a:txDef>
      <a:spPr>
        <a:noFill/>
      </a:spPr>
      <a:bodyPr wrap="square" rtlCol="0">
        <a:spAutoFit/>
      </a:bodyPr>
      <a:lstStyle>
        <a:defPPr>
          <a:defRPr dirty="0" smtClean="0">
            <a:solidFill>
              <a:srgbClr val="000099"/>
            </a:solidFill>
            <a:latin typeface="+mn-ea"/>
            <a:ea typeface="+mn-ea"/>
          </a:defRPr>
        </a:defPPr>
      </a:lstStyle>
    </a:txDef>
  </a:objectDefaults>
  <a:extraClrSchemeLst>
    <a:extraClrScheme>
      <a:clrScheme name="房颤黑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房颤黑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房颤黑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房颤黑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房颤黑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房颤黑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房颤黑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房颤黑">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房颤黑">
      <a:majorFont>
        <a:latin typeface="华文隶书"/>
        <a:ea typeface="黑体"/>
        <a:cs typeface=""/>
      </a:majorFont>
      <a:minorFont>
        <a:latin typeface="Arial"/>
        <a:ea typeface="黑体"/>
        <a:cs typeface=""/>
      </a:minorFont>
    </a:fontScheme>
    <a:fmtScheme name="磨砂玻璃">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defRPr kumimoji="0" lang="zh-CN" altLang="en-US" sz="2400" b="1" i="0" u="none" strike="noStrike" cap="none" normalizeH="0" baseline="0" smtClean="0">
            <a:ln>
              <a:noFill/>
            </a:ln>
            <a:solidFill>
              <a:srgbClr val="CCECFF"/>
            </a:solidFill>
            <a:effectLst/>
            <a:latin typeface="Arial" pitchFamily="34" charset="0"/>
            <a:ea typeface="黑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defRPr kumimoji="0" lang="zh-CN" altLang="en-US" sz="2400" b="1" i="0" u="none" strike="noStrike" cap="none" normalizeH="0" baseline="0" smtClean="0">
            <a:ln>
              <a:noFill/>
            </a:ln>
            <a:solidFill>
              <a:srgbClr val="CCECFF"/>
            </a:solidFill>
            <a:effectLst/>
            <a:latin typeface="Arial" pitchFamily="34" charset="0"/>
            <a:ea typeface="黑体" pitchFamily="2" charset="-122"/>
          </a:defRPr>
        </a:defPPr>
      </a:lstStyle>
    </a:lnDef>
  </a:objectDefaults>
  <a:extraClrSchemeLst>
    <a:extraClrScheme>
      <a:clrScheme name="房颤黑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房颤黑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房颤黑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房颤黑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房颤黑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房颤黑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房颤黑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房颤黑">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房颤黑">
      <a:majorFont>
        <a:latin typeface="华文隶书"/>
        <a:ea typeface="黑体"/>
        <a:cs typeface=""/>
      </a:majorFont>
      <a:minorFont>
        <a:latin typeface="Arial"/>
        <a:ea typeface="黑体"/>
        <a:cs typeface=""/>
      </a:minorFont>
    </a:fontScheme>
    <a:fmtScheme name="磨砂玻璃">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defRPr kumimoji="0" lang="zh-CN" altLang="en-US" sz="2400" b="1" i="0" u="none" strike="noStrike" cap="none" normalizeH="0" baseline="0" smtClean="0">
            <a:ln>
              <a:noFill/>
            </a:ln>
            <a:solidFill>
              <a:srgbClr val="CCECFF"/>
            </a:solidFill>
            <a:effectLst/>
            <a:latin typeface="Arial" pitchFamily="34" charset="0"/>
            <a:ea typeface="黑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defRPr kumimoji="0" lang="zh-CN" altLang="en-US" sz="2400" b="1" i="0" u="none" strike="noStrike" cap="none" normalizeH="0" baseline="0" smtClean="0">
            <a:ln>
              <a:noFill/>
            </a:ln>
            <a:solidFill>
              <a:srgbClr val="CCECFF"/>
            </a:solidFill>
            <a:effectLst/>
            <a:latin typeface="Arial" pitchFamily="34" charset="0"/>
            <a:ea typeface="黑体" pitchFamily="2" charset="-122"/>
          </a:defRPr>
        </a:defPPr>
      </a:lstStyle>
    </a:lnDef>
    <a:txDef>
      <a:spPr>
        <a:noFill/>
      </a:spPr>
      <a:bodyPr wrap="square" rtlCol="0">
        <a:spAutoFit/>
      </a:bodyPr>
      <a:lstStyle>
        <a:defPPr>
          <a:defRPr dirty="0" smtClean="0">
            <a:solidFill>
              <a:srgbClr val="000099"/>
            </a:solidFill>
            <a:latin typeface="+mn-ea"/>
            <a:ea typeface="+mn-ea"/>
          </a:defRPr>
        </a:defPPr>
      </a:lstStyle>
    </a:txDef>
  </a:objectDefaults>
  <a:extraClrSchemeLst>
    <a:extraClrScheme>
      <a:clrScheme name="房颤黑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房颤黑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房颤黑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房颤黑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房颤黑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房颤黑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房颤黑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房颤黑">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房颤黑">
      <a:majorFont>
        <a:latin typeface="华文隶书"/>
        <a:ea typeface="黑体"/>
        <a:cs typeface=""/>
      </a:majorFont>
      <a:minorFont>
        <a:latin typeface="Arial"/>
        <a:ea typeface="黑体"/>
        <a:cs typeface=""/>
      </a:minorFont>
    </a:fontScheme>
    <a:fmtScheme name="磨砂玻璃">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defRPr kumimoji="0" lang="zh-CN" altLang="en-US" sz="2400" b="1" i="0" u="none" strike="noStrike" cap="none" normalizeH="0" baseline="0" smtClean="0">
            <a:ln>
              <a:noFill/>
            </a:ln>
            <a:solidFill>
              <a:srgbClr val="CCECFF"/>
            </a:solidFill>
            <a:effectLst/>
            <a:latin typeface="Arial" pitchFamily="34" charset="0"/>
            <a:ea typeface="黑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defRPr kumimoji="0" lang="zh-CN" altLang="en-US" sz="2400" b="1" i="0" u="none" strike="noStrike" cap="none" normalizeH="0" baseline="0" smtClean="0">
            <a:ln>
              <a:noFill/>
            </a:ln>
            <a:solidFill>
              <a:srgbClr val="CCECFF"/>
            </a:solidFill>
            <a:effectLst/>
            <a:latin typeface="Arial" pitchFamily="34" charset="0"/>
            <a:ea typeface="黑体" pitchFamily="2" charset="-122"/>
          </a:defRPr>
        </a:defPPr>
      </a:lstStyle>
    </a:lnDef>
    <a:txDef>
      <a:spPr>
        <a:noFill/>
      </a:spPr>
      <a:bodyPr wrap="square" rtlCol="0">
        <a:spAutoFit/>
      </a:bodyPr>
      <a:lstStyle>
        <a:defPPr>
          <a:defRPr dirty="0" smtClean="0">
            <a:solidFill>
              <a:srgbClr val="000099"/>
            </a:solidFill>
            <a:latin typeface="+mn-ea"/>
            <a:ea typeface="+mn-ea"/>
          </a:defRPr>
        </a:defPPr>
      </a:lstStyle>
    </a:txDef>
  </a:objectDefaults>
  <a:extraClrSchemeLst>
    <a:extraClrScheme>
      <a:clrScheme name="房颤黑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房颤黑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房颤黑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房颤黑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房颤黑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房颤黑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房颤黑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房颤黑">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房颤黑">
      <a:majorFont>
        <a:latin typeface="华文隶书"/>
        <a:ea typeface="黑体"/>
        <a:cs typeface=""/>
      </a:majorFont>
      <a:minorFont>
        <a:latin typeface="Arial"/>
        <a:ea typeface="黑体"/>
        <a:cs typeface=""/>
      </a:minorFont>
    </a:fontScheme>
    <a:fmtScheme name="磨砂玻璃">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defRPr kumimoji="0" lang="zh-CN" altLang="en-US" sz="2400" b="1" i="0" u="none" strike="noStrike" cap="none" normalizeH="0" baseline="0" smtClean="0">
            <a:ln>
              <a:noFill/>
            </a:ln>
            <a:solidFill>
              <a:srgbClr val="CCECFF"/>
            </a:solidFill>
            <a:effectLst/>
            <a:latin typeface="Arial" pitchFamily="34" charset="0"/>
            <a:ea typeface="黑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defRPr kumimoji="0" lang="zh-CN" altLang="en-US" sz="2400" b="1" i="0" u="none" strike="noStrike" cap="none" normalizeH="0" baseline="0" smtClean="0">
            <a:ln>
              <a:noFill/>
            </a:ln>
            <a:solidFill>
              <a:srgbClr val="CCECFF"/>
            </a:solidFill>
            <a:effectLst/>
            <a:latin typeface="Arial" pitchFamily="34" charset="0"/>
            <a:ea typeface="黑体" pitchFamily="2" charset="-122"/>
          </a:defRPr>
        </a:defPPr>
      </a:lstStyle>
    </a:lnDef>
    <a:txDef>
      <a:spPr>
        <a:noFill/>
      </a:spPr>
      <a:bodyPr wrap="square" rtlCol="0">
        <a:spAutoFit/>
      </a:bodyPr>
      <a:lstStyle>
        <a:defPPr>
          <a:defRPr dirty="0" smtClean="0">
            <a:solidFill>
              <a:srgbClr val="000099"/>
            </a:solidFill>
            <a:latin typeface="+mn-ea"/>
            <a:ea typeface="+mn-ea"/>
          </a:defRPr>
        </a:defPPr>
      </a:lstStyle>
    </a:txDef>
  </a:objectDefaults>
  <a:extraClrSchemeLst>
    <a:extraClrScheme>
      <a:clrScheme name="房颤黑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房颤黑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房颤黑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房颤黑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房颤黑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房颤黑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房颤黑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房颤黑">
  <a:themeElements>
    <a:clrScheme name="气流">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房颤黑">
      <a:majorFont>
        <a:latin typeface="华文隶书"/>
        <a:ea typeface="黑体"/>
        <a:cs typeface=""/>
      </a:majorFont>
      <a:minorFont>
        <a:latin typeface="Arial"/>
        <a:ea typeface="黑体"/>
        <a:cs typeface=""/>
      </a:minorFont>
    </a:fontScheme>
    <a:fmtScheme name="磨砂玻璃">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defRPr kumimoji="0" lang="zh-CN" altLang="en-US" sz="2400" b="1" i="0" u="none" strike="noStrike" cap="none" normalizeH="0" baseline="0" smtClean="0">
            <a:ln>
              <a:noFill/>
            </a:ln>
            <a:solidFill>
              <a:srgbClr val="CCECFF"/>
            </a:solidFill>
            <a:effectLst/>
            <a:latin typeface="Arial" pitchFamily="34" charset="0"/>
            <a:ea typeface="黑体" pitchFamily="2"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5000"/>
          </a:lnSpc>
          <a:spcBef>
            <a:spcPct val="100000"/>
          </a:spcBef>
          <a:spcAft>
            <a:spcPct val="0"/>
          </a:spcAft>
          <a:buClr>
            <a:srgbClr val="9966FF"/>
          </a:buClr>
          <a:buSzPct val="115000"/>
          <a:buFontTx/>
          <a:buChar char="•"/>
          <a:tabLst/>
          <a:defRPr kumimoji="0" lang="zh-CN" altLang="en-US" sz="2400" b="1" i="0" u="none" strike="noStrike" cap="none" normalizeH="0" baseline="0" smtClean="0">
            <a:ln>
              <a:noFill/>
            </a:ln>
            <a:solidFill>
              <a:srgbClr val="CCECFF"/>
            </a:solidFill>
            <a:effectLst/>
            <a:latin typeface="Arial" pitchFamily="34" charset="0"/>
            <a:ea typeface="黑体" pitchFamily="2" charset="-122"/>
          </a:defRPr>
        </a:defPPr>
      </a:lstStyle>
    </a:lnDef>
    <a:txDef>
      <a:spPr>
        <a:noFill/>
      </a:spPr>
      <a:bodyPr wrap="square" rtlCol="0">
        <a:spAutoFit/>
      </a:bodyPr>
      <a:lstStyle>
        <a:defPPr>
          <a:defRPr dirty="0" smtClean="0">
            <a:solidFill>
              <a:srgbClr val="000099"/>
            </a:solidFill>
            <a:latin typeface="+mn-ea"/>
            <a:ea typeface="+mn-ea"/>
          </a:defRPr>
        </a:defPPr>
      </a:lstStyle>
    </a:txDef>
  </a:objectDefaults>
  <a:extraClrSchemeLst>
    <a:extraClrScheme>
      <a:clrScheme name="房颤黑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房颤黑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房颤黑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房颤黑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房颤黑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房颤黑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房颤黑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38429</TotalTime>
  <Words>3442</Words>
  <Application>Microsoft Office PowerPoint</Application>
  <PresentationFormat>全屏显示(4:3)</PresentationFormat>
  <Paragraphs>327</Paragraphs>
  <Slides>37</Slides>
  <Notes>25</Notes>
  <HiddenSlides>0</HiddenSlides>
  <MMClips>0</MMClips>
  <ScaleCrop>false</ScaleCrop>
  <HeadingPairs>
    <vt:vector size="6" baseType="variant">
      <vt:variant>
        <vt:lpstr>主题</vt:lpstr>
      </vt:variant>
      <vt:variant>
        <vt:i4>6</vt:i4>
      </vt:variant>
      <vt:variant>
        <vt:lpstr>嵌入 OLE 服务器</vt:lpstr>
      </vt:variant>
      <vt:variant>
        <vt:i4>2</vt:i4>
      </vt:variant>
      <vt:variant>
        <vt:lpstr>幻灯片标题</vt:lpstr>
      </vt:variant>
      <vt:variant>
        <vt:i4>37</vt:i4>
      </vt:variant>
    </vt:vector>
  </HeadingPairs>
  <TitlesOfParts>
    <vt:vector size="45" baseType="lpstr">
      <vt:lpstr>房颤黑</vt:lpstr>
      <vt:lpstr>1_房颤黑</vt:lpstr>
      <vt:lpstr>2_房颤黑</vt:lpstr>
      <vt:lpstr>3_房颤黑</vt:lpstr>
      <vt:lpstr>4_房颤黑</vt:lpstr>
      <vt:lpstr>5_房颤黑</vt:lpstr>
      <vt:lpstr>Microsoft Excel 图表</vt:lpstr>
      <vt:lpstr>Microsoft Excel 97-2003 工作表</vt:lpstr>
      <vt:lpstr>大数据 在心血管疾病防控中的价值</vt:lpstr>
      <vt:lpstr>大数据时代的到来</vt:lpstr>
      <vt:lpstr>PowerPoint 演示文稿</vt:lpstr>
      <vt:lpstr>大数据的特征: Volume、Velocity、Variety</vt:lpstr>
      <vt:lpstr>Google搜索对流感趋势的预测</vt:lpstr>
      <vt:lpstr>PowerPoint 演示文稿</vt:lpstr>
      <vt:lpstr>Big Data to Knowledge（BD2K）</vt:lpstr>
      <vt:lpstr>NIH支持大数据项目</vt:lpstr>
      <vt:lpstr>PowerPoint 演示文稿</vt:lpstr>
      <vt:lpstr>健康服务是大数据应用最重要的领域之一</vt:lpstr>
      <vt:lpstr>PowerPoint 演示文稿</vt:lpstr>
      <vt:lpstr>临床研究数据库 英国CPRD</vt:lpstr>
      <vt:lpstr>临床研究数据库 瑞典数据库</vt:lpstr>
      <vt:lpstr>PowerPoint 演示文稿</vt:lpstr>
      <vt:lpstr>PowerPoint 演示文稿</vt:lpstr>
      <vt:lpstr>PowerPoint 演示文稿</vt:lpstr>
      <vt:lpstr>PowerPoint 演示文稿</vt:lpstr>
      <vt:lpstr>PowerPoint 演示文稿</vt:lpstr>
      <vt:lpstr>用于疾病预测模型</vt:lpstr>
      <vt:lpstr>PowerPoint 演示文稿</vt:lpstr>
      <vt:lpstr>Cluster analysis </vt:lpstr>
      <vt:lpstr>PowerPoint 演示文稿</vt:lpstr>
      <vt:lpstr>PowerPoint 演示文稿</vt:lpstr>
      <vt:lpstr>PowerPoint 演示文稿</vt:lpstr>
      <vt:lpstr>PowerPoint 演示文稿</vt:lpstr>
      <vt:lpstr>揭示环境因素对心血管病的影响</vt:lpstr>
      <vt:lpstr>立法公共场所禁烟后ACS住院率下降</vt:lpstr>
      <vt:lpstr>PowerPoint 演示文稿</vt:lpstr>
      <vt:lpstr>PowerPoint 演示文稿</vt:lpstr>
      <vt:lpstr>PowerPoint 演示文稿</vt:lpstr>
      <vt:lpstr>PowerPoint 演示文稿</vt:lpstr>
      <vt:lpstr>PowerPoint 演示文稿</vt:lpstr>
      <vt:lpstr>数据源管理平台</vt:lpstr>
      <vt:lpstr>数据融合平台</vt:lpstr>
      <vt:lpstr>数据融合平台</vt:lpstr>
      <vt:lpstr>PowerPoint 演示文稿</vt:lpstr>
      <vt:lpstr>PowerPoint 演示文稿</vt:lpstr>
    </vt:vector>
  </TitlesOfParts>
  <Company>MC SYSTEM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Dr.Du</cp:lastModifiedBy>
  <cp:revision>2040</cp:revision>
  <dcterms:created xsi:type="dcterms:W3CDTF">2009-03-06T00:36:51Z</dcterms:created>
  <dcterms:modified xsi:type="dcterms:W3CDTF">2015-05-07T03:08:00Z</dcterms:modified>
</cp:coreProperties>
</file>